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0" r:id="rId2"/>
    <p:sldId id="351" r:id="rId3"/>
    <p:sldId id="352" r:id="rId4"/>
    <p:sldId id="353"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49" r:id="rId26"/>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29280971-B7BC-4E55-BC19-3CC77758627F}">
          <p14:sldIdLst>
            <p14:sldId id="350"/>
          </p14:sldIdLst>
        </p14:section>
        <p14:section name="Раздел без заголовка" id="{CFC2D64A-2815-49B2-8C33-05E4F2D6FD31}">
          <p14:sldIdLst>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49"/>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F6ECE4"/>
    <a:srgbClr val="787055"/>
    <a:srgbClr val="CDBF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85" d="100"/>
          <a:sy n="85" d="100"/>
        </p:scale>
        <p:origin x="-984" y="-77"/>
      </p:cViewPr>
      <p:guideLst>
        <p:guide orient="horz" pos="2381"/>
        <p:guide pos="336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ru-RU"/>
              <a:t>Образец заголовка</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7435A29-34CD-492D-9E94-F52803624898}" type="datetimeFigureOut">
              <a:rPr lang="ru-RU" smtClean="0"/>
              <a:pPr/>
              <a:t>09.11.2017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137ADF1-1F8D-4FB6-B686-243AD012571C}" type="slidenum">
              <a:rPr lang="ru-RU" smtClean="0"/>
              <a:pPr/>
              <a:t>‹#›</a:t>
            </a:fld>
            <a:endParaRPr lang="ru-RU" dirty="0"/>
          </a:p>
        </p:txBody>
      </p:sp>
    </p:spTree>
    <p:extLst>
      <p:ext uri="{BB962C8B-B14F-4D97-AF65-F5344CB8AC3E}">
        <p14:creationId xmlns:p14="http://schemas.microsoft.com/office/powerpoint/2010/main" xmlns="" val="127054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7435A29-34CD-492D-9E94-F52803624898}" type="datetimeFigureOut">
              <a:rPr lang="ru-RU" smtClean="0"/>
              <a:pPr/>
              <a:t>09.11.2017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137ADF1-1F8D-4FB6-B686-243AD012571C}" type="slidenum">
              <a:rPr lang="ru-RU" smtClean="0"/>
              <a:pPr/>
              <a:t>‹#›</a:t>
            </a:fld>
            <a:endParaRPr lang="ru-RU" dirty="0"/>
          </a:p>
        </p:txBody>
      </p:sp>
    </p:spTree>
    <p:extLst>
      <p:ext uri="{BB962C8B-B14F-4D97-AF65-F5344CB8AC3E}">
        <p14:creationId xmlns:p14="http://schemas.microsoft.com/office/powerpoint/2010/main" xmlns="" val="208767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7435A29-34CD-492D-9E94-F52803624898}" type="datetimeFigureOut">
              <a:rPr lang="ru-RU" smtClean="0"/>
              <a:pPr/>
              <a:t>09.11.2017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137ADF1-1F8D-4FB6-B686-243AD012571C}" type="slidenum">
              <a:rPr lang="ru-RU" smtClean="0"/>
              <a:pPr/>
              <a:t>‹#›</a:t>
            </a:fld>
            <a:endParaRPr lang="ru-RU" dirty="0"/>
          </a:p>
        </p:txBody>
      </p:sp>
    </p:spTree>
    <p:extLst>
      <p:ext uri="{BB962C8B-B14F-4D97-AF65-F5344CB8AC3E}">
        <p14:creationId xmlns:p14="http://schemas.microsoft.com/office/powerpoint/2010/main" xmlns="" val="2893135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46" b="1" i="0">
                <a:solidFill>
                  <a:srgbClr val="F50000"/>
                </a:solidFill>
                <a:latin typeface="Arial"/>
                <a:cs typeface="Arial"/>
              </a:defRPr>
            </a:lvl1pPr>
          </a:lstStyle>
          <a:p>
            <a:endParaRPr/>
          </a:p>
        </p:txBody>
      </p:sp>
      <p:sp>
        <p:nvSpPr>
          <p:cNvPr id="3" name="Holder 3"/>
          <p:cNvSpPr>
            <a:spLocks noGrp="1"/>
          </p:cNvSpPr>
          <p:nvPr>
            <p:ph sz="half" idx="2"/>
          </p:nvPr>
        </p:nvSpPr>
        <p:spPr>
          <a:xfrm>
            <a:off x="534590" y="1738725"/>
            <a:ext cx="4650939" cy="42736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6284" y="1738725"/>
            <a:ext cx="4650939" cy="42736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11/9/2017</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extLst>
      <p:ext uri="{BB962C8B-B14F-4D97-AF65-F5344CB8AC3E}">
        <p14:creationId xmlns:p14="http://schemas.microsoft.com/office/powerpoint/2010/main" xmlns="" val="225795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7435A29-34CD-492D-9E94-F52803624898}" type="datetimeFigureOut">
              <a:rPr lang="ru-RU" smtClean="0"/>
              <a:pPr/>
              <a:t>09.11.2017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137ADF1-1F8D-4FB6-B686-243AD012571C}" type="slidenum">
              <a:rPr lang="ru-RU" smtClean="0"/>
              <a:pPr/>
              <a:t>‹#›</a:t>
            </a:fld>
            <a:endParaRPr lang="ru-RU" dirty="0"/>
          </a:p>
        </p:txBody>
      </p:sp>
    </p:spTree>
    <p:extLst>
      <p:ext uri="{BB962C8B-B14F-4D97-AF65-F5344CB8AC3E}">
        <p14:creationId xmlns:p14="http://schemas.microsoft.com/office/powerpoint/2010/main" xmlns="" val="117144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ru-RU"/>
              <a:t>Образец заголовка</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7435A29-34CD-492D-9E94-F52803624898}" type="datetimeFigureOut">
              <a:rPr lang="ru-RU" smtClean="0"/>
              <a:pPr/>
              <a:t>09.11.2017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137ADF1-1F8D-4FB6-B686-243AD012571C}" type="slidenum">
              <a:rPr lang="ru-RU" smtClean="0"/>
              <a:pPr/>
              <a:t>‹#›</a:t>
            </a:fld>
            <a:endParaRPr lang="ru-RU" dirty="0"/>
          </a:p>
        </p:txBody>
      </p:sp>
    </p:spTree>
    <p:extLst>
      <p:ext uri="{BB962C8B-B14F-4D97-AF65-F5344CB8AC3E}">
        <p14:creationId xmlns:p14="http://schemas.microsoft.com/office/powerpoint/2010/main" xmlns="" val="228827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7435A29-34CD-492D-9E94-F52803624898}" type="datetimeFigureOut">
              <a:rPr lang="ru-RU" smtClean="0"/>
              <a:pPr/>
              <a:t>09.11.2017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137ADF1-1F8D-4FB6-B686-243AD012571C}" type="slidenum">
              <a:rPr lang="ru-RU" smtClean="0"/>
              <a:pPr/>
              <a:t>‹#›</a:t>
            </a:fld>
            <a:endParaRPr lang="ru-RU" dirty="0"/>
          </a:p>
        </p:txBody>
      </p:sp>
    </p:spTree>
    <p:extLst>
      <p:ext uri="{BB962C8B-B14F-4D97-AF65-F5344CB8AC3E}">
        <p14:creationId xmlns:p14="http://schemas.microsoft.com/office/powerpoint/2010/main" xmlns="" val="9674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a:t>Образец текста</a:t>
            </a:r>
          </a:p>
        </p:txBody>
      </p:sp>
      <p:sp>
        <p:nvSpPr>
          <p:cNvPr id="4" name="Content Placeholder 3"/>
          <p:cNvSpPr>
            <a:spLocks noGrp="1"/>
          </p:cNvSpPr>
          <p:nvPr>
            <p:ph sz="half" idx="2"/>
          </p:nvPr>
        </p:nvSpPr>
        <p:spPr>
          <a:xfrm>
            <a:off x="736456" y="2761381"/>
            <a:ext cx="4523137" cy="40615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a:t>Образец текста</a:t>
            </a:r>
          </a:p>
        </p:txBody>
      </p:sp>
      <p:sp>
        <p:nvSpPr>
          <p:cNvPr id="6" name="Content Placeholder 5"/>
          <p:cNvSpPr>
            <a:spLocks noGrp="1"/>
          </p:cNvSpPr>
          <p:nvPr>
            <p:ph sz="quarter" idx="4"/>
          </p:nvPr>
        </p:nvSpPr>
        <p:spPr>
          <a:xfrm>
            <a:off x="5412731" y="2761381"/>
            <a:ext cx="4545413" cy="40615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7435A29-34CD-492D-9E94-F52803624898}" type="datetimeFigureOut">
              <a:rPr lang="ru-RU" smtClean="0"/>
              <a:pPr/>
              <a:t>09.11.2017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1137ADF1-1F8D-4FB6-B686-243AD012571C}" type="slidenum">
              <a:rPr lang="ru-RU" smtClean="0"/>
              <a:pPr/>
              <a:t>‹#›</a:t>
            </a:fld>
            <a:endParaRPr lang="ru-RU" dirty="0"/>
          </a:p>
        </p:txBody>
      </p:sp>
    </p:spTree>
    <p:extLst>
      <p:ext uri="{BB962C8B-B14F-4D97-AF65-F5344CB8AC3E}">
        <p14:creationId xmlns:p14="http://schemas.microsoft.com/office/powerpoint/2010/main" xmlns="" val="68266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7435A29-34CD-492D-9E94-F52803624898}" type="datetimeFigureOut">
              <a:rPr lang="ru-RU" smtClean="0"/>
              <a:pPr/>
              <a:t>09.11.2017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1137ADF1-1F8D-4FB6-B686-243AD012571C}" type="slidenum">
              <a:rPr lang="ru-RU" smtClean="0"/>
              <a:pPr/>
              <a:t>‹#›</a:t>
            </a:fld>
            <a:endParaRPr lang="ru-RU" dirty="0"/>
          </a:p>
        </p:txBody>
      </p:sp>
    </p:spTree>
    <p:extLst>
      <p:ext uri="{BB962C8B-B14F-4D97-AF65-F5344CB8AC3E}">
        <p14:creationId xmlns:p14="http://schemas.microsoft.com/office/powerpoint/2010/main" xmlns="" val="56504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35A29-34CD-492D-9E94-F52803624898}" type="datetimeFigureOut">
              <a:rPr lang="ru-RU" smtClean="0"/>
              <a:pPr/>
              <a:t>09.11.2017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1137ADF1-1F8D-4FB6-B686-243AD012571C}" type="slidenum">
              <a:rPr lang="ru-RU" smtClean="0"/>
              <a:pPr/>
              <a:t>‹#›</a:t>
            </a:fld>
            <a:endParaRPr lang="ru-RU" dirty="0"/>
          </a:p>
        </p:txBody>
      </p:sp>
    </p:spTree>
    <p:extLst>
      <p:ext uri="{BB962C8B-B14F-4D97-AF65-F5344CB8AC3E}">
        <p14:creationId xmlns:p14="http://schemas.microsoft.com/office/powerpoint/2010/main" xmlns="" val="156341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ru-RU"/>
              <a:t>Образец заголовка</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a:t>Образец текста</a:t>
            </a:r>
          </a:p>
        </p:txBody>
      </p:sp>
      <p:sp>
        <p:nvSpPr>
          <p:cNvPr id="5" name="Date Placeholder 4"/>
          <p:cNvSpPr>
            <a:spLocks noGrp="1"/>
          </p:cNvSpPr>
          <p:nvPr>
            <p:ph type="dt" sz="half" idx="10"/>
          </p:nvPr>
        </p:nvSpPr>
        <p:spPr/>
        <p:txBody>
          <a:bodyPr/>
          <a:lstStyle/>
          <a:p>
            <a:fld id="{27435A29-34CD-492D-9E94-F52803624898}" type="datetimeFigureOut">
              <a:rPr lang="ru-RU" smtClean="0"/>
              <a:pPr/>
              <a:t>09.11.2017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137ADF1-1F8D-4FB6-B686-243AD012571C}" type="slidenum">
              <a:rPr lang="ru-RU" smtClean="0"/>
              <a:pPr/>
              <a:t>‹#›</a:t>
            </a:fld>
            <a:endParaRPr lang="ru-RU" dirty="0"/>
          </a:p>
        </p:txBody>
      </p:sp>
    </p:spTree>
    <p:extLst>
      <p:ext uri="{BB962C8B-B14F-4D97-AF65-F5344CB8AC3E}">
        <p14:creationId xmlns:p14="http://schemas.microsoft.com/office/powerpoint/2010/main" xmlns="" val="316733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ru-RU"/>
              <a:t>Образец заголовка</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ru-RU" dirty="0"/>
              <a:t>Вставка рисунка</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a:t>Образец текста</a:t>
            </a:r>
          </a:p>
        </p:txBody>
      </p:sp>
      <p:sp>
        <p:nvSpPr>
          <p:cNvPr id="5" name="Date Placeholder 4"/>
          <p:cNvSpPr>
            <a:spLocks noGrp="1"/>
          </p:cNvSpPr>
          <p:nvPr>
            <p:ph type="dt" sz="half" idx="10"/>
          </p:nvPr>
        </p:nvSpPr>
        <p:spPr/>
        <p:txBody>
          <a:bodyPr/>
          <a:lstStyle/>
          <a:p>
            <a:fld id="{27435A29-34CD-492D-9E94-F52803624898}" type="datetimeFigureOut">
              <a:rPr lang="ru-RU" smtClean="0"/>
              <a:pPr/>
              <a:t>09.11.2017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137ADF1-1F8D-4FB6-B686-243AD012571C}" type="slidenum">
              <a:rPr lang="ru-RU" smtClean="0"/>
              <a:pPr/>
              <a:t>‹#›</a:t>
            </a:fld>
            <a:endParaRPr lang="ru-RU" dirty="0"/>
          </a:p>
        </p:txBody>
      </p:sp>
    </p:spTree>
    <p:extLst>
      <p:ext uri="{BB962C8B-B14F-4D97-AF65-F5344CB8AC3E}">
        <p14:creationId xmlns:p14="http://schemas.microsoft.com/office/powerpoint/2010/main" xmlns="" val="628319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ECE4">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7435A29-34CD-492D-9E94-F52803624898}" type="datetimeFigureOut">
              <a:rPr lang="ru-RU" smtClean="0"/>
              <a:pPr/>
              <a:t>09.11.2017</a:t>
            </a:fld>
            <a:endParaRPr lang="ru-RU"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1137ADF1-1F8D-4FB6-B686-243AD012571C}" type="slidenum">
              <a:rPr lang="ru-RU" smtClean="0"/>
              <a:pPr/>
              <a:t>‹#›</a:t>
            </a:fld>
            <a:endParaRPr lang="ru-RU" dirty="0"/>
          </a:p>
        </p:txBody>
      </p:sp>
    </p:spTree>
    <p:extLst>
      <p:ext uri="{BB962C8B-B14F-4D97-AF65-F5344CB8AC3E}">
        <p14:creationId xmlns:p14="http://schemas.microsoft.com/office/powerpoint/2010/main" xmlns="" val="2090065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NULL"/><Relationship Id="rId7"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NULL"/><Relationship Id="rId9" Type="http://schemas.openxmlformats.org/officeDocument/2006/relationships/image" Target="../media/image40.jpeg"/></Relationships>
</file>

<file path=ppt/slides/_rels/slide1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7.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18.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19.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21.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22.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96.jpeg"/><Relationship Id="rId7" Type="http://schemas.openxmlformats.org/officeDocument/2006/relationships/image" Target="../media/image100.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2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2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2AC04431-D44B-4A6E-BFC4-97486137161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39"/>
            <a:ext cx="10691813" cy="7558636"/>
          </a:xfrm>
          <a:prstGeom prst="rect">
            <a:avLst/>
          </a:prstGeom>
        </p:spPr>
      </p:pic>
      <p:sp>
        <p:nvSpPr>
          <p:cNvPr id="9" name="Заголовок 8">
            <a:extLst>
              <a:ext uri="{FF2B5EF4-FFF2-40B4-BE49-F238E27FC236}">
                <a16:creationId xmlns:a16="http://schemas.microsoft.com/office/drawing/2014/main" xmlns="" id="{9AFE008B-A1AE-464D-AF72-0C77F9FF0E27}"/>
              </a:ext>
            </a:extLst>
          </p:cNvPr>
          <p:cNvSpPr>
            <a:spLocks noGrp="1"/>
          </p:cNvSpPr>
          <p:nvPr>
            <p:ph type="title"/>
          </p:nvPr>
        </p:nvSpPr>
        <p:spPr>
          <a:xfrm>
            <a:off x="729494" y="2585333"/>
            <a:ext cx="9221689" cy="3144614"/>
          </a:xfrm>
        </p:spPr>
        <p:txBody>
          <a:bodyPr>
            <a:normAutofit fontScale="90000"/>
          </a:bodyPr>
          <a:lstStyle/>
          <a:p>
            <a:pPr algn="ctr"/>
            <a:r>
              <a:rPr lang="es-ES" altLang="ru-RU" sz="5400" b="1"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Alianza </a:t>
            </a:r>
            <a:r>
              <a:rPr lang="es-ES" altLang="ru-RU" sz="5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de </a:t>
            </a:r>
            <a:r>
              <a:rPr lang="es-AR" altLang="ru-RU" sz="5400" b="1"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las </a:t>
            </a:r>
            <a:r>
              <a:rPr lang="es-ES" altLang="ru-RU" sz="5400" b="1"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Ciudades por la Hospitalidad</a:t>
            </a:r>
            <a:r>
              <a:rPr lang="es-ES" altLang="ru-RU" sz="4400" dirty="0">
                <a:solidFill>
                  <a:schemeClr val="bg2">
                    <a:lumMod val="25000"/>
                  </a:schemeClr>
                </a:solidFill>
                <a:latin typeface="Arial" panose="020B0604020202020204" pitchFamily="34" charset="0"/>
              </a:rPr>
              <a:t/>
            </a:r>
            <a:br>
              <a:rPr lang="es-ES" altLang="ru-RU" sz="4400" dirty="0">
                <a:solidFill>
                  <a:schemeClr val="bg2">
                    <a:lumMod val="25000"/>
                  </a:schemeClr>
                </a:solidFill>
                <a:latin typeface="Arial" panose="020B0604020202020204" pitchFamily="34" charset="0"/>
              </a:rPr>
            </a:br>
            <a:r>
              <a:rPr lang="en-US" sz="5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r>
            <a:br>
              <a:rPr lang="en-US" sz="5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br>
            <a:endParaRPr lang="ru-RU" sz="5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Текст 9">
            <a:extLst>
              <a:ext uri="{FF2B5EF4-FFF2-40B4-BE49-F238E27FC236}">
                <a16:creationId xmlns:a16="http://schemas.microsoft.com/office/drawing/2014/main" xmlns="" id="{85A53C94-ADE3-46E0-888E-510795D8FF46}"/>
              </a:ext>
            </a:extLst>
          </p:cNvPr>
          <p:cNvSpPr>
            <a:spLocks noGrp="1"/>
          </p:cNvSpPr>
          <p:nvPr>
            <p:ph type="body" idx="1"/>
          </p:nvPr>
        </p:nvSpPr>
        <p:spPr>
          <a:xfrm>
            <a:off x="729494" y="5059035"/>
            <a:ext cx="9221689" cy="1653678"/>
          </a:xfrm>
        </p:spPr>
        <p:txBody>
          <a:bodyPr>
            <a:normAutofit lnSpcReduction="10000"/>
          </a:bodyPr>
          <a:lstStyle/>
          <a:p>
            <a:pPr algn="ctr"/>
            <a:endParaRPr lang="en-US" sz="23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US" sz="23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US" sz="23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23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Once ciudades de la </a:t>
            </a:r>
            <a:r>
              <a:rPr lang="es-ES" sz="23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Copa Mundial de la FIFA Rusia 2018™</a:t>
            </a:r>
            <a:endParaRPr lang="ru-RU" sz="23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2">
            <a:extLst>
              <a:ext uri="{FF2B5EF4-FFF2-40B4-BE49-F238E27FC236}">
                <a16:creationId xmlns:a16="http://schemas.microsoft.com/office/drawing/2014/main" xmlns="" id="{9913C563-5AB7-4CE6-B327-391986F83DEF}"/>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ru-RU" sz="1800" b="0" i="0" u="none" strike="noStrike" cap="none" normalizeH="0" baseline="0" dirty="0">
              <a:ln>
                <a:noFill/>
              </a:ln>
              <a:solidFill>
                <a:schemeClr val="tx1"/>
              </a:solidFill>
              <a:effectLst/>
              <a:latin typeface="Arial" panose="020B0604020202020204" pitchFamily="34" charset="0"/>
            </a:endParaRPr>
          </a:p>
        </p:txBody>
      </p:sp>
      <p:pic>
        <p:nvPicPr>
          <p:cNvPr id="8" name="Рисунок 7">
            <a:extLst>
              <a:ext uri="{FF2B5EF4-FFF2-40B4-BE49-F238E27FC236}">
                <a16:creationId xmlns:a16="http://schemas.microsoft.com/office/drawing/2014/main" xmlns="" id="{B89A2D0A-8263-4F13-BE31-EE83615A980C}"/>
              </a:ext>
            </a:extLst>
          </p:cNvPr>
          <p:cNvPicPr>
            <a:picLocks noChangeAspect="1"/>
          </p:cNvPicPr>
          <p:nvPr/>
        </p:nvPicPr>
        <p:blipFill>
          <a:blip r:embed="rId3" cstate="print"/>
          <a:stretch>
            <a:fillRect/>
          </a:stretch>
        </p:blipFill>
        <p:spPr>
          <a:xfrm>
            <a:off x="6862016" y="875005"/>
            <a:ext cx="3089167" cy="1132471"/>
          </a:xfrm>
          <a:prstGeom prst="rect">
            <a:avLst/>
          </a:prstGeom>
        </p:spPr>
      </p:pic>
    </p:spTree>
    <p:extLst>
      <p:ext uri="{BB962C8B-B14F-4D97-AF65-F5344CB8AC3E}">
        <p14:creationId xmlns:p14="http://schemas.microsoft.com/office/powerpoint/2010/main" xmlns="" val="3440921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xmlns="" id="{8D13B36D-E98F-4922-9B1E-F624467CEA9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19"/>
            <a:ext cx="10691813" cy="7558636"/>
          </a:xfrm>
          <a:prstGeom prst="rect">
            <a:avLst/>
          </a:prstGeom>
        </p:spPr>
      </p:pic>
      <p:sp>
        <p:nvSpPr>
          <p:cNvPr id="2" name="object 2"/>
          <p:cNvSpPr txBox="1">
            <a:spLocks noGrp="1"/>
          </p:cNvSpPr>
          <p:nvPr>
            <p:ph type="title"/>
          </p:nvPr>
        </p:nvSpPr>
        <p:spPr>
          <a:xfrm>
            <a:off x="776445" y="679070"/>
            <a:ext cx="8097952" cy="353943"/>
          </a:xfrm>
          <a:prstGeom prst="rect">
            <a:avLst/>
          </a:prstGeom>
        </p:spPr>
        <p:txBody>
          <a:bodyPr vert="horz" wrap="square" lIns="0" tIns="0" rIns="0" bIns="0" rtlCol="0" anchor="ctr">
            <a:spAutoFit/>
          </a:bodyPr>
          <a:lstStyle/>
          <a:p>
            <a:pPr marL="13999">
              <a:lnSpc>
                <a:spcPct val="100000"/>
              </a:lnSpc>
            </a:pPr>
            <a:r>
              <a:rPr lang="es-ES" altLang="ru-RU" sz="23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VIAJE A RUSIA - FÁCIL Y CONVENIENTE</a:t>
            </a:r>
            <a:r>
              <a:rPr lang="ru-RU" altLang="ru-RU" sz="23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endParaRPr sz="2300" b="1"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bject 3"/>
          <p:cNvSpPr txBox="1"/>
          <p:nvPr/>
        </p:nvSpPr>
        <p:spPr>
          <a:xfrm>
            <a:off x="1041013" y="2943844"/>
            <a:ext cx="2377151" cy="1723549"/>
          </a:xfrm>
          <a:prstGeom prst="rect">
            <a:avLst/>
          </a:prstGeom>
        </p:spPr>
        <p:txBody>
          <a:bodyPr vert="horz" wrap="square" lIns="0" tIns="0" rIns="0" bIns="0" rtlCol="0">
            <a:spAutoFit/>
          </a:bodyPr>
          <a:lstStyle/>
          <a:p>
            <a:pPr marL="13999" marR="5600"/>
            <a:r>
              <a:rPr lang="en-US"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SEGURIDAD </a:t>
            </a:r>
          </a:p>
          <a:p>
            <a:pPr marL="299749" marR="5600" indent="-285750">
              <a:buFont typeface="Arial" panose="020B0604020202020204" pitchFamily="34" charset="0"/>
              <a:buChar char="•"/>
            </a:pPr>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Guardias de seguridad y patrullas policiales presentan en áreas públicas</a:t>
            </a:r>
          </a:p>
          <a:p>
            <a:pPr marL="299749" marR="5600" indent="-285750">
              <a:buFont typeface="Arial" panose="020B0604020202020204" pitchFamily="34" charset="0"/>
              <a:buChar char="•"/>
            </a:pPr>
            <a:r>
              <a:rPr lang="en-US" sz="14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24/7 disponibilidad de estaciones de policia</a:t>
            </a:r>
            <a:endPar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object 5"/>
          <p:cNvSpPr txBox="1"/>
          <p:nvPr/>
        </p:nvSpPr>
        <p:spPr>
          <a:xfrm>
            <a:off x="4085960" y="2512957"/>
            <a:ext cx="2268602" cy="1292662"/>
          </a:xfrm>
          <a:prstGeom prst="rect">
            <a:avLst/>
          </a:prstGeom>
        </p:spPr>
        <p:txBody>
          <a:bodyPr vert="horz" wrap="square" lIns="0" tIns="0" rIns="0" bIns="0" rtlCol="0">
            <a:spAutoFit/>
          </a:bodyPr>
          <a:lstStyle/>
          <a:p>
            <a:pPr marL="13999" marR="5600"/>
            <a:r>
              <a:rPr lang="en-US" sz="1400" b="1"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COMUNICACION </a:t>
            </a:r>
          </a:p>
          <a:p>
            <a:pPr marL="299749" marR="5600" indent="-285750">
              <a:buFont typeface="Arial" panose="020B0604020202020204" pitchFamily="34" charset="0"/>
              <a:buChar char="•"/>
            </a:pPr>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Una tarjeta SIM con internet móvil, comenzando en 7 eurs </a:t>
            </a:r>
          </a:p>
          <a:p>
            <a:pPr marL="299749" marR="5600" indent="-285750">
              <a:buFont typeface="Arial" panose="020B0604020202020204" pitchFamily="34" charset="0"/>
              <a:buChar char="•"/>
            </a:pPr>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Wi-Fi público gratuito</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bject 8"/>
          <p:cNvSpPr txBox="1"/>
          <p:nvPr/>
        </p:nvSpPr>
        <p:spPr>
          <a:xfrm>
            <a:off x="4069416" y="4899031"/>
            <a:ext cx="2440095" cy="1077218"/>
          </a:xfrm>
          <a:prstGeom prst="rect">
            <a:avLst/>
          </a:prstGeom>
        </p:spPr>
        <p:txBody>
          <a:bodyPr vert="horz" wrap="square" lIns="0" tIns="0" rIns="0" bIns="0" rtlCol="0">
            <a:spAutoFit/>
          </a:bodyPr>
          <a:lstStyle/>
          <a:p>
            <a:pPr marL="13999" marR="5600"/>
            <a:r>
              <a:rPr lang="en-US" sz="1400" b="1"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PAGOS</a:t>
            </a:r>
          </a:p>
          <a:p>
            <a:pPr marL="13999" marR="5600"/>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Los pagos con tarjetas bancarias en todos los sistemas de pago internacionales.</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object 10"/>
          <p:cNvSpPr txBox="1"/>
          <p:nvPr/>
        </p:nvSpPr>
        <p:spPr>
          <a:xfrm>
            <a:off x="6909458" y="1944375"/>
            <a:ext cx="2896434" cy="430887"/>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r>
            <a:b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Centros de información turística</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object 11"/>
          <p:cNvSpPr txBox="1"/>
          <p:nvPr/>
        </p:nvSpPr>
        <p:spPr>
          <a:xfrm>
            <a:off x="6824869" y="3371101"/>
            <a:ext cx="2669195" cy="215444"/>
          </a:xfrm>
          <a:prstGeom prst="rect">
            <a:avLst/>
          </a:prstGeom>
        </p:spPr>
        <p:txBody>
          <a:bodyPr vert="horz" wrap="square" lIns="0" tIns="0" rIns="0" bIns="0" rtlCol="0">
            <a:spAutoFit/>
          </a:bodyPr>
          <a:lstStyle/>
          <a:p>
            <a:pPr marL="13999"/>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es-ES" altLang="ru-RU"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Navegación</a:t>
            </a:r>
            <a:r>
              <a:rPr lang="es-ES" altLang="ru-RU" sz="105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en Engles</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object 12"/>
          <p:cNvSpPr txBox="1"/>
          <p:nvPr/>
        </p:nvSpPr>
        <p:spPr>
          <a:xfrm>
            <a:off x="6909458" y="4591162"/>
            <a:ext cx="3261958" cy="1077218"/>
          </a:xfrm>
          <a:prstGeom prst="rect">
            <a:avLst/>
          </a:prstGeom>
        </p:spPr>
        <p:txBody>
          <a:bodyPr vert="horz" wrap="square" lIns="0" tIns="0" rIns="0" bIns="0" rtlCol="0">
            <a:spAutoFit/>
          </a:bodyPr>
          <a:lstStyle/>
          <a:p>
            <a:pPr lvl="0" defTabSz="914400" eaLnBrk="0" fontAlgn="base" hangingPunct="0">
              <a:spcBef>
                <a:spcPct val="0"/>
              </a:spcBef>
              <a:spcAft>
                <a:spcPct val="0"/>
              </a:spcAft>
            </a:pPr>
            <a:r>
              <a:rPr lang="es-ES" altLang="ru-RU"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Menú en restaurantes en idiomas extranjeros</a:t>
            </a:r>
            <a:r>
              <a:rPr lang="es-ES" altLang="ru-RU" sz="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endParaRPr lang="es-ES" altLang="ru-RU"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endParaRPr lang="en-US" sz="14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endParaRPr lang="en-US" sz="14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object 13"/>
          <p:cNvSpPr txBox="1"/>
          <p:nvPr/>
        </p:nvSpPr>
        <p:spPr>
          <a:xfrm>
            <a:off x="1969266" y="5725612"/>
            <a:ext cx="1813088" cy="646331"/>
          </a:xfrm>
          <a:prstGeom prst="rect">
            <a:avLst/>
          </a:prstGeom>
        </p:spPr>
        <p:txBody>
          <a:bodyPr vert="horz" wrap="square" lIns="0" tIns="0" rIns="0" bIns="0" rtlCol="0">
            <a:spAutoFit/>
          </a:bodyPr>
          <a:lstStyle/>
          <a:p>
            <a:pPr marL="13999"/>
            <a:r>
              <a:rPr lang="en-US"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MEDICINE</a:t>
            </a:r>
          </a:p>
          <a:p>
            <a:pPr marL="13999"/>
            <a:r>
              <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The </a:t>
            </a:r>
            <a:r>
              <a:rPr sz="14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availability </a:t>
            </a:r>
            <a:r>
              <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of </a:t>
            </a:r>
            <a:r>
              <a:rPr sz="14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emergency</a:t>
            </a:r>
            <a:r>
              <a:rPr sz="1400" spc="-99"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4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24/7</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02" name="Изображение 101" descr="icon1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1013" y="1622467"/>
            <a:ext cx="421194" cy="1183356"/>
          </a:xfrm>
          <a:prstGeom prst="rect">
            <a:avLst/>
          </a:prstGeom>
        </p:spPr>
      </p:pic>
      <p:pic>
        <p:nvPicPr>
          <p:cNvPr id="103" name="Изображение 102" descr="icon1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7737" y="5583466"/>
            <a:ext cx="814862" cy="814862"/>
          </a:xfrm>
          <a:prstGeom prst="rect">
            <a:avLst/>
          </a:prstGeom>
        </p:spPr>
      </p:pic>
      <p:pic>
        <p:nvPicPr>
          <p:cNvPr id="104" name="Изображение 103" descr="icon14.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69416" y="1776038"/>
            <a:ext cx="654713" cy="654713"/>
          </a:xfrm>
          <a:prstGeom prst="rect">
            <a:avLst/>
          </a:prstGeom>
        </p:spPr>
      </p:pic>
      <p:pic>
        <p:nvPicPr>
          <p:cNvPr id="105" name="Изображение 104" descr="icon15.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069416" y="4109431"/>
            <a:ext cx="739461" cy="626853"/>
          </a:xfrm>
          <a:prstGeom prst="rect">
            <a:avLst/>
          </a:prstGeom>
        </p:spPr>
      </p:pic>
      <p:pic>
        <p:nvPicPr>
          <p:cNvPr id="106" name="Изображение 105" descr="icon16.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824869" y="1422270"/>
            <a:ext cx="1079518" cy="683846"/>
          </a:xfrm>
          <a:prstGeom prst="rect">
            <a:avLst/>
          </a:prstGeom>
        </p:spPr>
      </p:pic>
      <p:pic>
        <p:nvPicPr>
          <p:cNvPr id="107" name="Изображение 106" descr="icon17.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937259" y="2657411"/>
            <a:ext cx="854737" cy="622943"/>
          </a:xfrm>
          <a:prstGeom prst="rect">
            <a:avLst/>
          </a:prstGeom>
        </p:spPr>
      </p:pic>
      <p:pic>
        <p:nvPicPr>
          <p:cNvPr id="108" name="Изображение 107" descr="icon18.jp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022358" y="3767562"/>
            <a:ext cx="420215" cy="683738"/>
          </a:xfrm>
          <a:prstGeom prst="rect">
            <a:avLst/>
          </a:prstGeom>
        </p:spPr>
      </p:pic>
      <p:pic>
        <p:nvPicPr>
          <p:cNvPr id="109" name="Изображение 108" descr="icon19.jp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022344" y="5251019"/>
            <a:ext cx="429479" cy="745274"/>
          </a:xfrm>
          <a:prstGeom prst="rect">
            <a:avLst/>
          </a:prstGeom>
        </p:spPr>
      </p:pic>
      <p:sp>
        <p:nvSpPr>
          <p:cNvPr id="25" name="object 12">
            <a:extLst>
              <a:ext uri="{FF2B5EF4-FFF2-40B4-BE49-F238E27FC236}">
                <a16:creationId xmlns:a16="http://schemas.microsoft.com/office/drawing/2014/main" xmlns="" id="{321852BA-DF03-4C30-B750-92B6C4EF79D9}"/>
              </a:ext>
            </a:extLst>
          </p:cNvPr>
          <p:cNvSpPr txBox="1"/>
          <p:nvPr/>
        </p:nvSpPr>
        <p:spPr>
          <a:xfrm>
            <a:off x="6909458" y="6116152"/>
            <a:ext cx="2985294" cy="1292662"/>
          </a:xfrm>
          <a:prstGeom prst="rect">
            <a:avLst/>
          </a:prstGeom>
        </p:spPr>
        <p:txBody>
          <a:bodyPr vert="horz" wrap="square" lIns="0" tIns="0" rIns="0" bIns="0" rtlCol="0">
            <a:spAutoFit/>
          </a:bodyPr>
          <a:lstStyle/>
          <a:p>
            <a:pPr marL="13999"/>
            <a:r>
              <a:rPr lang="es-ES" altLang="ru-RU" sz="1400" dirty="0">
                <a:solidFill>
                  <a:srgbClr val="212121"/>
                </a:solidFill>
                <a:latin typeface="Verdana" panose="020B0604030504040204" pitchFamily="34" charset="0"/>
                <a:ea typeface="Verdana" panose="020B0604030504040204" pitchFamily="34" charset="0"/>
                <a:cs typeface="Verdana" panose="020B0604030504040204" pitchFamily="34" charset="0"/>
              </a:rPr>
              <a:t>Boletos de avión, ferrocarriles, museos, teatro y cine disponibles en Internet</a:t>
            </a:r>
            <a:r>
              <a:rPr lang="es-ES" altLang="ru-RU" sz="1050" dirty="0">
                <a:latin typeface="Verdana" panose="020B0604030504040204" pitchFamily="34" charset="0"/>
                <a:ea typeface="Verdana" panose="020B0604030504040204" pitchFamily="34" charset="0"/>
                <a:cs typeface="Verdana" panose="020B0604030504040204" pitchFamily="34" charset="0"/>
              </a:rPr>
              <a:t> </a:t>
            </a:r>
            <a:endParaRPr lang="es-ES" altLang="ru-RU" sz="2000" dirty="0">
              <a:latin typeface="Verdana" panose="020B0604030504040204" pitchFamily="34" charset="0"/>
              <a:ea typeface="Verdana" panose="020B0604030504040204" pitchFamily="34" charset="0"/>
              <a:cs typeface="Verdana" panose="020B0604030504040204" pitchFamily="34" charset="0"/>
            </a:endParaRPr>
          </a:p>
          <a:p>
            <a:pPr marL="13999"/>
            <a:endParaRPr lang="en-US" sz="14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endParaRPr lang="en-US" sz="14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724957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a:extLst>
              <a:ext uri="{FF2B5EF4-FFF2-40B4-BE49-F238E27FC236}">
                <a16:creationId xmlns:a16="http://schemas.microsoft.com/office/drawing/2014/main" xmlns="" id="{0965DB6A-AEEE-44D0-A559-BF09FF948EE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0691813" cy="7558636"/>
          </a:xfrm>
          <a:prstGeom prst="rect">
            <a:avLst/>
          </a:prstGeom>
        </p:spPr>
      </p:pic>
      <p:sp>
        <p:nvSpPr>
          <p:cNvPr id="15" name="object 15"/>
          <p:cNvSpPr txBox="1">
            <a:spLocks noGrp="1"/>
          </p:cNvSpPr>
          <p:nvPr>
            <p:ph type="title"/>
          </p:nvPr>
        </p:nvSpPr>
        <p:spPr>
          <a:xfrm>
            <a:off x="737249" y="795175"/>
            <a:ext cx="5481567" cy="353943"/>
          </a:xfrm>
          <a:prstGeom prst="rect">
            <a:avLst/>
          </a:prstGeom>
        </p:spPr>
        <p:txBody>
          <a:bodyPr vert="horz" wrap="square" lIns="0" tIns="0" rIns="0" bIns="0" rtlCol="0" anchor="ctr">
            <a:spAutoFit/>
          </a:bodyPr>
          <a:lstStyle/>
          <a:p>
            <a:pPr marL="13999">
              <a:lnSpc>
                <a:spcPct val="100000"/>
              </a:lnSpc>
            </a:pPr>
            <a:r>
              <a:rPr lang="en-US" sz="2300" spc="-2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ALIANZA DE CUIDADES SEDE</a:t>
            </a:r>
            <a:endParaRPr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object 16"/>
          <p:cNvSpPr txBox="1"/>
          <p:nvPr/>
        </p:nvSpPr>
        <p:spPr>
          <a:xfrm>
            <a:off x="966378" y="1245825"/>
            <a:ext cx="6226656" cy="492443"/>
          </a:xfrm>
          <a:prstGeom prst="rect">
            <a:avLst/>
          </a:prstGeom>
        </p:spPr>
        <p:txBody>
          <a:bodyPr vert="horz" wrap="square" lIns="0" tIns="0" rIns="0" bIns="0" rtlCol="0">
            <a:spAutoFit/>
          </a:bodyPr>
          <a:lstStyle/>
          <a:p>
            <a:pPr marL="13999"/>
            <a:r>
              <a:rPr lang="es-E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Los 64 partidos de la Copa Mundial de la FIFA Rusia 2018™ se jugarán en 12 estadios de 11 ciudades.</a:t>
            </a:r>
            <a:endParaRPr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object 2"/>
          <p:cNvSpPr/>
          <p:nvPr/>
        </p:nvSpPr>
        <p:spPr>
          <a:xfrm>
            <a:off x="3944225" y="1849583"/>
            <a:ext cx="6307519" cy="5185969"/>
          </a:xfrm>
          <a:prstGeom prst="rect">
            <a:avLst/>
          </a:prstGeom>
          <a:blipFill>
            <a:blip r:embed="rId3" cstate="print"/>
            <a:stretch>
              <a:fillRect/>
            </a:stretch>
          </a:blipFill>
        </p:spPr>
        <p:txBody>
          <a:bodyPr wrap="square" lIns="0" tIns="0" rIns="0" bIns="0" rtlCol="0"/>
          <a:lstStyle/>
          <a:p>
            <a:endParaRPr sz="1984" dirty="0"/>
          </a:p>
        </p:txBody>
      </p:sp>
      <p:sp>
        <p:nvSpPr>
          <p:cNvPr id="17" name="object 17"/>
          <p:cNvSpPr txBox="1"/>
          <p:nvPr/>
        </p:nvSpPr>
        <p:spPr>
          <a:xfrm>
            <a:off x="966378" y="2073454"/>
            <a:ext cx="2768634" cy="4441216"/>
          </a:xfrm>
          <a:prstGeom prst="rect">
            <a:avLst/>
          </a:prstGeom>
        </p:spPr>
        <p:txBody>
          <a:bodyPr vert="horz" wrap="square" lIns="0" tIns="0" rIns="0" bIns="0" rtlCol="0">
            <a:spAutoFit/>
          </a:bodyPr>
          <a:lstStyle/>
          <a:p>
            <a:pPr marL="13999" marR="130193">
              <a:lnSpc>
                <a:spcPct val="111100"/>
              </a:lnSpc>
            </a:pPr>
            <a:r>
              <a:rPr lang="es-ES"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r>
            <a:br>
              <a:rPr lang="es-ES"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br>
            <a:r>
              <a:rPr lang="es-ES" sz="20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Alianza de ciudades anfitrionas: 11 ciudades de Rusia que cumplen con los altos requisitos de la FIFA para organizar y  celebrar los  eventos del fútbol.</a:t>
            </a:r>
            <a:endParaRPr sz="20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bject 3"/>
          <p:cNvSpPr txBox="1"/>
          <p:nvPr/>
        </p:nvSpPr>
        <p:spPr>
          <a:xfrm>
            <a:off x="4839343" y="2073454"/>
            <a:ext cx="1216548" cy="397545"/>
          </a:xfrm>
          <a:prstGeom prst="rect">
            <a:avLst/>
          </a:prstGeom>
        </p:spPr>
        <p:txBody>
          <a:bodyPr vert="horz" wrap="square" lIns="0" tIns="0" rIns="0" bIns="0" rtlCol="0">
            <a:spAutoFit/>
          </a:bodyPr>
          <a:lstStyle/>
          <a:p>
            <a:pPr marL="60197">
              <a:lnSpc>
                <a:spcPts val="1025"/>
              </a:lnSpc>
            </a:pP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KALININGRAD</a:t>
            </a:r>
            <a:r>
              <a:rPr lang="en-US"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48997" marR="5600" indent="-35697">
              <a:lnSpc>
                <a:spcPts val="992"/>
              </a:lnSpc>
              <a:spcBef>
                <a:spcPts val="55"/>
              </a:spcBef>
            </a:pPr>
            <a:r>
              <a:rPr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“Kaliningrad</a:t>
            </a:r>
            <a:r>
              <a:rPr sz="882" b="1" spc="-8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stadium”  140,828</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object 14"/>
          <p:cNvSpPr txBox="1"/>
          <p:nvPr/>
        </p:nvSpPr>
        <p:spPr>
          <a:xfrm>
            <a:off x="6361581" y="2115004"/>
            <a:ext cx="1621915" cy="397545"/>
          </a:xfrm>
          <a:prstGeom prst="rect">
            <a:avLst/>
          </a:prstGeom>
        </p:spPr>
        <p:txBody>
          <a:bodyPr vert="horz" wrap="square" lIns="0" tIns="0" rIns="0" bIns="0" rtlCol="0">
            <a:spAutoFit/>
          </a:bodyPr>
          <a:lstStyle/>
          <a:p>
            <a:pPr marL="58097">
              <a:lnSpc>
                <a:spcPts val="1025"/>
              </a:lnSpc>
            </a:pPr>
            <a:r>
              <a:rPr sz="882" b="1"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a:t>
            </a:r>
            <a:r>
              <a:rPr lang="en-US" sz="882" b="1"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AN PETERSBURGO</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53197" marR="5600" indent="-39898">
              <a:lnSpc>
                <a:spcPts val="992"/>
              </a:lnSpc>
              <a:spcBef>
                <a:spcPts val="55"/>
              </a:spcBef>
            </a:pPr>
            <a:r>
              <a:rPr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“Krestovsky</a:t>
            </a:r>
            <a:r>
              <a:rPr sz="882" b="1" spc="-94"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stadium”  476,938</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object 4"/>
          <p:cNvSpPr txBox="1"/>
          <p:nvPr/>
        </p:nvSpPr>
        <p:spPr>
          <a:xfrm>
            <a:off x="4723317" y="3399141"/>
            <a:ext cx="1495500" cy="384721"/>
          </a:xfrm>
          <a:prstGeom prst="rect">
            <a:avLst/>
          </a:prstGeom>
        </p:spPr>
        <p:txBody>
          <a:bodyPr vert="horz" wrap="square" lIns="0" tIns="0" rIns="0" bIns="0" rtlCol="0">
            <a:spAutoFit/>
          </a:bodyPr>
          <a:lstStyle/>
          <a:p>
            <a:pPr marL="632764" algn="ctr">
              <a:lnSpc>
                <a:spcPts val="1025"/>
              </a:lnSpc>
            </a:pPr>
            <a:r>
              <a:rPr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MOSC</a:t>
            </a:r>
            <a:r>
              <a:rPr lang="en-US"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lnSpc>
                <a:spcPts val="992"/>
              </a:lnSpc>
            </a:pPr>
            <a:r>
              <a:rPr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“Luzhniki” &amp;</a:t>
            </a:r>
            <a:r>
              <a:rPr sz="882" b="1" spc="-11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“Spartak”</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755957" algn="ctr">
              <a:lnSpc>
                <a:spcPts val="1025"/>
              </a:lnSpc>
            </a:pP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702,526</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bject 7"/>
          <p:cNvSpPr txBox="1"/>
          <p:nvPr/>
        </p:nvSpPr>
        <p:spPr>
          <a:xfrm>
            <a:off x="6682784" y="3799524"/>
            <a:ext cx="1953216" cy="397545"/>
          </a:xfrm>
          <a:prstGeom prst="rect">
            <a:avLst/>
          </a:prstGeom>
        </p:spPr>
        <p:txBody>
          <a:bodyPr vert="horz" wrap="square" lIns="0" tIns="0" rIns="0" bIns="0" rtlCol="0">
            <a:spAutoFit/>
          </a:bodyPr>
          <a:lstStyle/>
          <a:p>
            <a:pPr marL="60197">
              <a:lnSpc>
                <a:spcPts val="1025"/>
              </a:lnSpc>
            </a:pP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NIZHNY</a:t>
            </a:r>
            <a:r>
              <a:rPr sz="882" b="1" spc="-12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NOVGOROD</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57396" marR="5600" indent="-44098">
              <a:lnSpc>
                <a:spcPts val="992"/>
              </a:lnSpc>
              <a:spcBef>
                <a:spcPts val="55"/>
              </a:spcBef>
            </a:pPr>
            <a:r>
              <a:rPr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“Nizhny </a:t>
            </a: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Novgorod</a:t>
            </a:r>
            <a:r>
              <a:rPr sz="882" b="1" spc="-8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stadium”  271,986</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object 6"/>
          <p:cNvSpPr txBox="1"/>
          <p:nvPr/>
        </p:nvSpPr>
        <p:spPr>
          <a:xfrm>
            <a:off x="7193034" y="4347740"/>
            <a:ext cx="1258882" cy="397545"/>
          </a:xfrm>
          <a:prstGeom prst="rect">
            <a:avLst/>
          </a:prstGeom>
        </p:spPr>
        <p:txBody>
          <a:bodyPr vert="horz" wrap="square" lIns="0" tIns="0" rIns="0" bIns="0" rtlCol="0">
            <a:spAutoFit/>
          </a:bodyPr>
          <a:lstStyle/>
          <a:p>
            <a:pPr marL="60197">
              <a:lnSpc>
                <a:spcPts val="1025"/>
              </a:lnSpc>
            </a:pP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KAZAN</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57396" marR="5600" indent="-44098">
              <a:lnSpc>
                <a:spcPts val="992"/>
              </a:lnSpc>
              <a:spcBef>
                <a:spcPts val="55"/>
              </a:spcBef>
            </a:pPr>
            <a:r>
              <a:rPr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“Kazan</a:t>
            </a:r>
            <a:r>
              <a:rPr sz="882" b="1" spc="-12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Arena”  268,647</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object 5"/>
          <p:cNvSpPr txBox="1"/>
          <p:nvPr/>
        </p:nvSpPr>
        <p:spPr>
          <a:xfrm>
            <a:off x="4563502" y="4545860"/>
            <a:ext cx="1178971" cy="384721"/>
          </a:xfrm>
          <a:prstGeom prst="rect">
            <a:avLst/>
          </a:prstGeom>
        </p:spPr>
        <p:txBody>
          <a:bodyPr vert="horz" wrap="square" lIns="0" tIns="0" rIns="0" bIns="0" rtlCol="0">
            <a:spAutoFit/>
          </a:bodyPr>
          <a:lstStyle/>
          <a:p>
            <a:pPr marL="13999">
              <a:lnSpc>
                <a:spcPts val="1025"/>
              </a:lnSpc>
            </a:pPr>
            <a:r>
              <a:rPr sz="882" b="1"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ROSTOV</a:t>
            </a:r>
            <a:r>
              <a:rPr lang="en-US" sz="882" b="1"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DEL DOM</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68690">
              <a:lnSpc>
                <a:spcPts val="992"/>
              </a:lnSpc>
            </a:pPr>
            <a:r>
              <a:rPr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“Rostov</a:t>
            </a:r>
            <a:r>
              <a:rPr sz="882" b="1" spc="-143"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Arena”</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564167">
              <a:lnSpc>
                <a:spcPts val="1025"/>
              </a:lnSpc>
            </a:pP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180,580</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object 9"/>
          <p:cNvSpPr txBox="1"/>
          <p:nvPr/>
        </p:nvSpPr>
        <p:spPr>
          <a:xfrm>
            <a:off x="7983497" y="5726737"/>
            <a:ext cx="1945448" cy="256480"/>
          </a:xfrm>
          <a:prstGeom prst="rect">
            <a:avLst/>
          </a:prstGeom>
        </p:spPr>
        <p:txBody>
          <a:bodyPr vert="horz" wrap="square" lIns="0" tIns="0" rIns="0" bIns="0" rtlCol="0">
            <a:spAutoFit/>
          </a:bodyPr>
          <a:lstStyle/>
          <a:p>
            <a:pPr marL="51097">
              <a:lnSpc>
                <a:spcPts val="1025"/>
              </a:lnSpc>
            </a:pP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YEKATER</a:t>
            </a:r>
            <a:r>
              <a:rPr lang="en-US"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IMBURGO</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lnSpc>
                <a:spcPts val="1025"/>
              </a:lnSpc>
            </a:pPr>
            <a:r>
              <a:rPr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“Ekaterinburg</a:t>
            </a:r>
            <a:r>
              <a:rPr sz="882" b="1" spc="-143"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Arena”</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object 13"/>
          <p:cNvSpPr txBox="1"/>
          <p:nvPr/>
        </p:nvSpPr>
        <p:spPr>
          <a:xfrm>
            <a:off x="6955380" y="5978726"/>
            <a:ext cx="1680620" cy="256480"/>
          </a:xfrm>
          <a:prstGeom prst="rect">
            <a:avLst/>
          </a:prstGeom>
        </p:spPr>
        <p:txBody>
          <a:bodyPr vert="horz" wrap="square" lIns="0" tIns="0" rIns="0" bIns="0" rtlCol="0">
            <a:spAutoFit/>
          </a:bodyPr>
          <a:lstStyle/>
          <a:p>
            <a:pPr marL="13999">
              <a:lnSpc>
                <a:spcPts val="1020"/>
              </a:lnSpc>
              <a:tabLst>
                <a:tab pos="1076539" algn="l"/>
              </a:tabLst>
            </a:pPr>
            <a:r>
              <a:rPr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“Samara</a:t>
            </a:r>
            <a:r>
              <a:rPr sz="882" b="1" spc="-33"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Arena</a:t>
            </a:r>
            <a:r>
              <a:rPr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142,784</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48997">
              <a:lnSpc>
                <a:spcPts val="1020"/>
              </a:lnSpc>
            </a:pP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177,768</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object 11"/>
          <p:cNvSpPr txBox="1"/>
          <p:nvPr/>
        </p:nvSpPr>
        <p:spPr>
          <a:xfrm>
            <a:off x="3744686" y="6357829"/>
            <a:ext cx="1130860" cy="384721"/>
          </a:xfrm>
          <a:prstGeom prst="rect">
            <a:avLst/>
          </a:prstGeom>
        </p:spPr>
        <p:txBody>
          <a:bodyPr vert="horz" wrap="square" lIns="0" tIns="0" rIns="0" bIns="0" rtlCol="0">
            <a:spAutoFit/>
          </a:bodyPr>
          <a:lstStyle/>
          <a:p>
            <a:pPr marL="524270">
              <a:lnSpc>
                <a:spcPts val="1025"/>
              </a:lnSpc>
            </a:pPr>
            <a:r>
              <a:rPr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SOCHI</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lnSpc>
                <a:spcPts val="992"/>
              </a:lnSpc>
            </a:pPr>
            <a:r>
              <a:rPr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“Fischt</a:t>
            </a:r>
            <a:r>
              <a:rPr sz="882" b="1" spc="-11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stadium”</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475273">
              <a:lnSpc>
                <a:spcPts val="1025"/>
              </a:lnSpc>
            </a:pP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286,200</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object 10"/>
          <p:cNvSpPr txBox="1"/>
          <p:nvPr/>
        </p:nvSpPr>
        <p:spPr>
          <a:xfrm>
            <a:off x="5096423" y="6069554"/>
            <a:ext cx="959468" cy="525785"/>
          </a:xfrm>
          <a:prstGeom prst="rect">
            <a:avLst/>
          </a:prstGeom>
        </p:spPr>
        <p:txBody>
          <a:bodyPr vert="horz" wrap="square" lIns="0" tIns="0" rIns="0" bIns="0" rtlCol="0">
            <a:spAutoFit/>
          </a:bodyPr>
          <a:lstStyle/>
          <a:p>
            <a:pPr marR="25199" algn="ctr">
              <a:lnSpc>
                <a:spcPts val="1025"/>
              </a:lnSpc>
            </a:pPr>
            <a:r>
              <a:rPr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VOLGOGRAD</a:t>
            </a:r>
            <a:r>
              <a:rPr lang="en-US"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95195" algn="ctr">
              <a:lnSpc>
                <a:spcPts val="992"/>
              </a:lnSpc>
            </a:pPr>
            <a:r>
              <a:rPr sz="882" b="1"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“Volgograd</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341581" marR="5600" indent="66496">
              <a:lnSpc>
                <a:spcPts val="992"/>
              </a:lnSpc>
              <a:spcBef>
                <a:spcPts val="55"/>
              </a:spcBef>
            </a:pP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Arena”  182,272</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bject 8"/>
          <p:cNvSpPr txBox="1"/>
          <p:nvPr/>
        </p:nvSpPr>
        <p:spPr>
          <a:xfrm>
            <a:off x="5963382" y="5285251"/>
            <a:ext cx="723321" cy="525785"/>
          </a:xfrm>
          <a:prstGeom prst="rect">
            <a:avLst/>
          </a:prstGeom>
        </p:spPr>
        <p:txBody>
          <a:bodyPr vert="horz" wrap="square" lIns="0" tIns="0" rIns="0" bIns="0" rtlCol="0">
            <a:spAutoFit/>
          </a:bodyPr>
          <a:lstStyle/>
          <a:p>
            <a:pPr marL="19599">
              <a:lnSpc>
                <a:spcPts val="1025"/>
              </a:lnSpc>
            </a:pPr>
            <a:r>
              <a:rPr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SARANSK</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lnSpc>
                <a:spcPts val="992"/>
              </a:lnSpc>
            </a:pPr>
            <a:r>
              <a:rPr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“Mordovia</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64491" marR="5600" indent="65796">
              <a:lnSpc>
                <a:spcPts val="992"/>
              </a:lnSpc>
              <a:spcBef>
                <a:spcPts val="55"/>
              </a:spcBef>
            </a:pPr>
            <a:r>
              <a:rPr sz="882"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Arena”  177,768</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object 12"/>
          <p:cNvSpPr txBox="1"/>
          <p:nvPr/>
        </p:nvSpPr>
        <p:spPr>
          <a:xfrm>
            <a:off x="6999619" y="5851277"/>
            <a:ext cx="780038" cy="135743"/>
          </a:xfrm>
          <a:prstGeom prst="rect">
            <a:avLst/>
          </a:prstGeom>
        </p:spPr>
        <p:txBody>
          <a:bodyPr vert="horz" wrap="square" lIns="0" tIns="0" rIns="0" bIns="0" rtlCol="0">
            <a:spAutoFit/>
          </a:bodyPr>
          <a:lstStyle/>
          <a:p>
            <a:pPr marL="13999"/>
            <a:r>
              <a:rPr sz="882"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SAMARA</a:t>
            </a:r>
            <a:endParaRPr sz="8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6656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a:extLst>
              <a:ext uri="{FF2B5EF4-FFF2-40B4-BE49-F238E27FC236}">
                <a16:creationId xmlns:a16="http://schemas.microsoft.com/office/drawing/2014/main" xmlns="" id="{0711E189-2E8C-4367-AACA-807849A969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19"/>
            <a:ext cx="10691813" cy="7558636"/>
          </a:xfrm>
          <a:prstGeom prst="rect">
            <a:avLst/>
          </a:prstGeom>
        </p:spPr>
      </p:pic>
      <p:sp>
        <p:nvSpPr>
          <p:cNvPr id="3" name="object 3"/>
          <p:cNvSpPr txBox="1"/>
          <p:nvPr/>
        </p:nvSpPr>
        <p:spPr>
          <a:xfrm>
            <a:off x="1133930" y="1238701"/>
            <a:ext cx="8423951" cy="1723549"/>
          </a:xfrm>
          <a:prstGeom prst="rect">
            <a:avLst/>
          </a:prstGeom>
        </p:spPr>
        <p:txBody>
          <a:bodyPr vert="horz" wrap="square" lIns="0" tIns="0" rIns="0" bIns="0" rtlCol="0">
            <a:spAutoFit/>
          </a:bodyPr>
          <a:lstStyle/>
          <a:p>
            <a:pPr marL="13999" marR="5600" algn="just"/>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Moscú, la capital de la Federación de Rusia y la ciudad más grande del país. Fue fundada en 1147. No sólo es la ciudad más poblada de Rusia, sino también en toda Europa. Además, Moscú es una de las 10 ciudades más densamente pobladas del mundo. Moscú ha sido históricamente la ciudad más importante del principado de Moscú primero, del Imperio ruso (1728-1730), de la Unión Soviética y, finalmente, de la Federación de Rusia.</a:t>
            </a:r>
            <a:endPar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marR="5600" algn="just"/>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r>
            <a:b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br>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Población: más de 12 millones de personas.</a:t>
            </a:r>
            <a:endPar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marR="5600" algn="just"/>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bject 8"/>
          <p:cNvSpPr/>
          <p:nvPr/>
        </p:nvSpPr>
        <p:spPr>
          <a:xfrm>
            <a:off x="4085960" y="5081781"/>
            <a:ext cx="2519892" cy="1511935"/>
          </a:xfrm>
          <a:prstGeom prst="rect">
            <a:avLst/>
          </a:prstGeom>
          <a:blipFill>
            <a:blip r:embed="rId3" cstate="print"/>
            <a:stretch>
              <a:fillRect/>
            </a:stretch>
          </a:blipFill>
        </p:spPr>
        <p:txBody>
          <a:bodyPr wrap="square" lIns="0" tIns="0" rIns="0" bIns="0" rtlCol="0"/>
          <a:lstStyle/>
          <a:p>
            <a:endParaRPr sz="1984" dirty="0"/>
          </a:p>
        </p:txBody>
      </p:sp>
      <p:sp>
        <p:nvSpPr>
          <p:cNvPr id="10" name="object 10"/>
          <p:cNvSpPr/>
          <p:nvPr/>
        </p:nvSpPr>
        <p:spPr>
          <a:xfrm>
            <a:off x="7025834" y="5081781"/>
            <a:ext cx="2519892" cy="1511935"/>
          </a:xfrm>
          <a:prstGeom prst="rect">
            <a:avLst/>
          </a:prstGeom>
          <a:blipFill>
            <a:blip r:embed="rId4" cstate="print"/>
            <a:stretch>
              <a:fillRect/>
            </a:stretch>
          </a:blipFill>
        </p:spPr>
        <p:txBody>
          <a:bodyPr wrap="square" lIns="0" tIns="0" rIns="0" bIns="0" rtlCol="0"/>
          <a:lstStyle/>
          <a:p>
            <a:endParaRPr sz="1984" dirty="0"/>
          </a:p>
        </p:txBody>
      </p:sp>
      <p:sp>
        <p:nvSpPr>
          <p:cNvPr id="14" name="object 14"/>
          <p:cNvSpPr txBox="1"/>
          <p:nvPr/>
        </p:nvSpPr>
        <p:spPr>
          <a:xfrm>
            <a:off x="1132088" y="4633801"/>
            <a:ext cx="1594530" cy="215444"/>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 Plaza Roja</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object 15"/>
          <p:cNvSpPr txBox="1"/>
          <p:nvPr/>
        </p:nvSpPr>
        <p:spPr>
          <a:xfrm>
            <a:off x="1132086" y="6649714"/>
            <a:ext cx="2399389" cy="215444"/>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metro de Moscú</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object 16"/>
          <p:cNvSpPr txBox="1"/>
          <p:nvPr/>
        </p:nvSpPr>
        <p:spPr>
          <a:xfrm>
            <a:off x="4071960" y="4633801"/>
            <a:ext cx="2648153" cy="430887"/>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City de Moscú</a:t>
            </a: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object 17"/>
          <p:cNvSpPr txBox="1"/>
          <p:nvPr/>
        </p:nvSpPr>
        <p:spPr>
          <a:xfrm>
            <a:off x="4071961" y="6649714"/>
            <a:ext cx="2648153" cy="215444"/>
          </a:xfrm>
          <a:prstGeom prst="rect">
            <a:avLst/>
          </a:prstGeom>
        </p:spPr>
        <p:txBody>
          <a:bodyPr vert="horz" wrap="square" lIns="0" tIns="0" rIns="0" bIns="0" rtlCol="0">
            <a:spAutoFit/>
          </a:bodyPr>
          <a:lstStyle/>
          <a:p>
            <a:pPr marL="13999"/>
            <a:r>
              <a:rPr lang="en-US" sz="14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Palacio </a:t>
            </a:r>
            <a:r>
              <a:rPr sz="1400" spc="-6"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Arkhangelskoye</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object 18"/>
          <p:cNvSpPr txBox="1"/>
          <p:nvPr/>
        </p:nvSpPr>
        <p:spPr>
          <a:xfrm>
            <a:off x="7011835" y="4633801"/>
            <a:ext cx="2262794" cy="215444"/>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teatro Bolshoi</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object 19"/>
          <p:cNvSpPr txBox="1"/>
          <p:nvPr/>
        </p:nvSpPr>
        <p:spPr>
          <a:xfrm>
            <a:off x="7011833" y="6649714"/>
            <a:ext cx="3241775" cy="215444"/>
          </a:xfrm>
          <a:prstGeom prst="rect">
            <a:avLst/>
          </a:prstGeom>
        </p:spPr>
        <p:txBody>
          <a:bodyPr vert="horz" wrap="square" lIns="0" tIns="0" rIns="0" bIns="0" rtlCol="0">
            <a:spAutoFit/>
          </a:bodyPr>
          <a:lstStyle/>
          <a:p>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Museo de Arte Contemporaneo</a:t>
            </a:r>
            <a:endParaRPr lang="ru-RU"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object 5"/>
          <p:cNvSpPr/>
          <p:nvPr/>
        </p:nvSpPr>
        <p:spPr>
          <a:xfrm>
            <a:off x="1132087" y="3045680"/>
            <a:ext cx="2519892" cy="1511935"/>
          </a:xfrm>
          <a:prstGeom prst="rect">
            <a:avLst/>
          </a:prstGeom>
          <a:blipFill>
            <a:blip r:embed="rId5" cstate="print"/>
            <a:stretch>
              <a:fillRect/>
            </a:stretch>
          </a:blipFill>
        </p:spPr>
        <p:txBody>
          <a:bodyPr wrap="square" lIns="0" tIns="0" rIns="0" bIns="0" rtlCol="0"/>
          <a:lstStyle/>
          <a:p>
            <a:endParaRPr sz="1984" dirty="0"/>
          </a:p>
        </p:txBody>
      </p:sp>
      <p:sp>
        <p:nvSpPr>
          <p:cNvPr id="22" name="object 8"/>
          <p:cNvSpPr/>
          <p:nvPr/>
        </p:nvSpPr>
        <p:spPr>
          <a:xfrm>
            <a:off x="4071960" y="4998431"/>
            <a:ext cx="2519892" cy="1595285"/>
          </a:xfrm>
          <a:prstGeom prst="rect">
            <a:avLst/>
          </a:prstGeom>
          <a:blipFill>
            <a:blip r:embed="rId6" cstate="print"/>
            <a:stretch>
              <a:fillRect/>
            </a:stretch>
          </a:blipFill>
        </p:spPr>
        <p:txBody>
          <a:bodyPr wrap="square" lIns="0" tIns="0" rIns="0" bIns="0" rtlCol="0"/>
          <a:lstStyle/>
          <a:p>
            <a:endParaRPr sz="1984" dirty="0"/>
          </a:p>
        </p:txBody>
      </p:sp>
      <p:sp>
        <p:nvSpPr>
          <p:cNvPr id="23" name="object 10"/>
          <p:cNvSpPr/>
          <p:nvPr/>
        </p:nvSpPr>
        <p:spPr>
          <a:xfrm>
            <a:off x="7011833" y="4989027"/>
            <a:ext cx="2519892" cy="1604689"/>
          </a:xfrm>
          <a:prstGeom prst="rect">
            <a:avLst/>
          </a:prstGeom>
          <a:blipFill>
            <a:blip r:embed="rId7" cstate="print"/>
            <a:stretch>
              <a:fillRect/>
            </a:stretch>
          </a:blipFill>
        </p:spPr>
        <p:txBody>
          <a:bodyPr wrap="square" lIns="0" tIns="0" rIns="0" bIns="0" rtlCol="0"/>
          <a:lstStyle/>
          <a:p>
            <a:endParaRPr sz="1984" dirty="0"/>
          </a:p>
        </p:txBody>
      </p:sp>
      <p:sp>
        <p:nvSpPr>
          <p:cNvPr id="24" name="object 6"/>
          <p:cNvSpPr/>
          <p:nvPr/>
        </p:nvSpPr>
        <p:spPr>
          <a:xfrm>
            <a:off x="1132087" y="5003133"/>
            <a:ext cx="2519892" cy="1590583"/>
          </a:xfrm>
          <a:prstGeom prst="rect">
            <a:avLst/>
          </a:prstGeom>
          <a:blipFill>
            <a:blip r:embed="rId8" cstate="print"/>
            <a:stretch>
              <a:fillRect/>
            </a:stretch>
          </a:blipFill>
        </p:spPr>
        <p:txBody>
          <a:bodyPr wrap="square" lIns="0" tIns="0" rIns="0" bIns="0" rtlCol="0"/>
          <a:lstStyle/>
          <a:p>
            <a:endParaRPr sz="1984" dirty="0"/>
          </a:p>
        </p:txBody>
      </p:sp>
      <p:sp>
        <p:nvSpPr>
          <p:cNvPr id="25" name="object 7"/>
          <p:cNvSpPr/>
          <p:nvPr/>
        </p:nvSpPr>
        <p:spPr>
          <a:xfrm>
            <a:off x="4071960" y="3018248"/>
            <a:ext cx="2519892" cy="1511935"/>
          </a:xfrm>
          <a:prstGeom prst="rect">
            <a:avLst/>
          </a:prstGeom>
          <a:blipFill>
            <a:blip r:embed="rId9" cstate="print"/>
            <a:stretch>
              <a:fillRect/>
            </a:stretch>
          </a:blipFill>
        </p:spPr>
        <p:txBody>
          <a:bodyPr wrap="square" lIns="0" tIns="0" rIns="0" bIns="0" rtlCol="0"/>
          <a:lstStyle/>
          <a:p>
            <a:endParaRPr sz="1984" dirty="0"/>
          </a:p>
        </p:txBody>
      </p:sp>
      <p:sp>
        <p:nvSpPr>
          <p:cNvPr id="26" name="object 9"/>
          <p:cNvSpPr/>
          <p:nvPr/>
        </p:nvSpPr>
        <p:spPr>
          <a:xfrm>
            <a:off x="7036147" y="3057231"/>
            <a:ext cx="2519891" cy="1511935"/>
          </a:xfrm>
          <a:prstGeom prst="rect">
            <a:avLst/>
          </a:prstGeom>
          <a:blipFill>
            <a:blip r:embed="rId10" cstate="print"/>
            <a:stretch>
              <a:fillRect/>
            </a:stretch>
          </a:blipFill>
        </p:spPr>
        <p:txBody>
          <a:bodyPr wrap="square" lIns="0" tIns="0" rIns="0" bIns="0" rtlCol="0"/>
          <a:lstStyle/>
          <a:p>
            <a:endParaRPr sz="1984" dirty="0"/>
          </a:p>
        </p:txBody>
      </p:sp>
      <p:sp>
        <p:nvSpPr>
          <p:cNvPr id="12"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ru-RU" sz="1800" b="0" i="0" u="none" strike="noStrike" cap="none" normalizeH="0" baseline="0" dirty="0">
              <a:ln>
                <a:noFill/>
              </a:ln>
              <a:solidFill>
                <a:schemeClr val="tx1"/>
              </a:solidFill>
              <a:effectLst/>
              <a:latin typeface="Arial" panose="020B0604020202020204" pitchFamily="34" charset="0"/>
            </a:endParaRPr>
          </a:p>
        </p:txBody>
      </p:sp>
      <p:sp>
        <p:nvSpPr>
          <p:cNvPr id="13" name="Rectangle 3"/>
          <p:cNvSpPr>
            <a:spLocks noGrp="1" noChangeArrowheads="1"/>
          </p:cNvSpPr>
          <p:nvPr>
            <p:ph type="title"/>
          </p:nvPr>
        </p:nvSpPr>
        <p:spPr bwMode="auto">
          <a:xfrm>
            <a:off x="1131888" y="738223"/>
            <a:ext cx="1292020" cy="35394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ru-RU" sz="2300" b="1" i="0" u="none" strike="noStrike" cap="none" normalizeH="0" baseline="0" dirty="0">
                <a:ln>
                  <a:noFill/>
                </a:ln>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MOSCÚ </a:t>
            </a:r>
          </a:p>
        </p:txBody>
      </p:sp>
    </p:spTree>
    <p:extLst>
      <p:ext uri="{BB962C8B-B14F-4D97-AF65-F5344CB8AC3E}">
        <p14:creationId xmlns:p14="http://schemas.microsoft.com/office/powerpoint/2010/main" xmlns="" val="2675504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xmlns="" id="{8EBDF7A7-82F1-44CA-BC86-C2B81B9B1A5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19"/>
            <a:ext cx="10691813" cy="7558636"/>
          </a:xfrm>
          <a:prstGeom prst="rect">
            <a:avLst/>
          </a:prstGeom>
        </p:spPr>
      </p:pic>
      <p:sp>
        <p:nvSpPr>
          <p:cNvPr id="2" name="object 2"/>
          <p:cNvSpPr txBox="1"/>
          <p:nvPr/>
        </p:nvSpPr>
        <p:spPr>
          <a:xfrm>
            <a:off x="1132086" y="1245946"/>
            <a:ext cx="8566040" cy="1508105"/>
          </a:xfrm>
          <a:prstGeom prst="rect">
            <a:avLst/>
          </a:prstGeom>
        </p:spPr>
        <p:txBody>
          <a:bodyPr vert="horz" wrap="square" lIns="0" tIns="0" rIns="0" bIns="0" rtlCol="0">
            <a:spAutoFit/>
          </a:bodyPr>
          <a:lstStyle/>
          <a:p>
            <a:pPr marL="13999" algn="just"/>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Kaliningrado, una de las ciudades más antiguas de Rusia. En 1255 fue fundada como el castillo de un caballero “Königsberg”. Durante varios siglos fue parte de Prusia, y fue uno de los centros culturales, económicos y científicos del Reino, la ciudad natal de Immanuel Kant. Después de unirse a la Unión Soviética en 1946, se decidió cambiar el nombre a uno “soviético”. Gracias al rico pasado y la situación geográfica especial Kaliningrado tiene un montón de atracciones únicas y características interesantes. Debido a esto, atrae a muchos turistas de todo el mundo.</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bject 3"/>
          <p:cNvSpPr txBox="1"/>
          <p:nvPr/>
        </p:nvSpPr>
        <p:spPr>
          <a:xfrm>
            <a:off x="1132088" y="1581932"/>
            <a:ext cx="2737582" cy="169598"/>
          </a:xfrm>
          <a:prstGeom prst="rect">
            <a:avLst/>
          </a:prstGeom>
        </p:spPr>
        <p:txBody>
          <a:bodyPr vert="horz" wrap="square" lIns="0" tIns="0" rIns="0" bIns="0" rtlCol="0">
            <a:spAutoFit/>
          </a:bodyPr>
          <a:lstStyle/>
          <a:p>
            <a:pPr marL="13999"/>
            <a:r>
              <a:rPr sz="1102" b="1" spc="-6" dirty="0">
                <a:solidFill>
                  <a:srgbClr val="F50000"/>
                </a:solidFill>
                <a:latin typeface="Arial"/>
                <a:cs typeface="Arial"/>
              </a:rPr>
              <a:t>.</a:t>
            </a:r>
            <a:endParaRPr sz="1102" dirty="0">
              <a:latin typeface="Arial"/>
              <a:cs typeface="Arial"/>
            </a:endParaRPr>
          </a:p>
        </p:txBody>
      </p:sp>
      <p:sp>
        <p:nvSpPr>
          <p:cNvPr id="7" name="object 7"/>
          <p:cNvSpPr txBox="1">
            <a:spLocks noGrp="1"/>
          </p:cNvSpPr>
          <p:nvPr>
            <p:ph type="title"/>
          </p:nvPr>
        </p:nvSpPr>
        <p:spPr>
          <a:xfrm>
            <a:off x="1132088" y="738589"/>
            <a:ext cx="3746238" cy="353943"/>
          </a:xfrm>
          <a:prstGeom prst="rect">
            <a:avLst/>
          </a:prstGeom>
        </p:spPr>
        <p:txBody>
          <a:bodyPr vert="horz" wrap="square" lIns="0" tIns="0" rIns="0" bIns="0" rtlCol="0" anchor="ctr">
            <a:spAutoFit/>
          </a:bodyPr>
          <a:lstStyle/>
          <a:p>
            <a:pPr marL="13999">
              <a:lnSpc>
                <a:spcPct val="100000"/>
              </a:lnSpc>
            </a:pPr>
            <a:r>
              <a:rPr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KALININGRAD</a:t>
            </a:r>
            <a:r>
              <a:rPr lang="en-US"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a:t>
            </a:r>
            <a:endParaRPr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object 18"/>
          <p:cNvSpPr txBox="1"/>
          <p:nvPr/>
        </p:nvSpPr>
        <p:spPr>
          <a:xfrm>
            <a:off x="1117311" y="4517243"/>
            <a:ext cx="3023071" cy="430887"/>
          </a:xfrm>
          <a:prstGeom prst="rect">
            <a:avLst/>
          </a:prstGeom>
        </p:spPr>
        <p:txBody>
          <a:bodyPr vert="horz" wrap="square" lIns="0" tIns="0" rIns="0" bIns="0" rtlCol="0">
            <a:spAutoFit/>
          </a:bodyPr>
          <a:lstStyle/>
          <a:p>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Parque Nacional del Istmo de Curlandia</a:t>
            </a:r>
          </a:p>
        </p:txBody>
      </p:sp>
      <p:sp>
        <p:nvSpPr>
          <p:cNvPr id="19" name="object 19"/>
          <p:cNvSpPr txBox="1"/>
          <p:nvPr/>
        </p:nvSpPr>
        <p:spPr>
          <a:xfrm>
            <a:off x="1132087" y="6649714"/>
            <a:ext cx="2196740" cy="430887"/>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Museo del Ámbar</a:t>
            </a: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object 20"/>
          <p:cNvSpPr txBox="1"/>
          <p:nvPr/>
        </p:nvSpPr>
        <p:spPr>
          <a:xfrm>
            <a:off x="4140382" y="4585322"/>
            <a:ext cx="2914954" cy="215444"/>
          </a:xfrm>
          <a:prstGeom prst="rect">
            <a:avLst/>
          </a:prstGeom>
        </p:spPr>
        <p:txBody>
          <a:bodyPr vert="horz" wrap="square" lIns="0" tIns="0" rIns="0" bIns="0" rtlCol="0">
            <a:spAutoFit/>
          </a:bodyPr>
          <a:lstStyle/>
          <a:p>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Museo del Océano Mundial</a:t>
            </a:r>
          </a:p>
        </p:txBody>
      </p:sp>
      <p:sp>
        <p:nvSpPr>
          <p:cNvPr id="21" name="object 21"/>
          <p:cNvSpPr txBox="1"/>
          <p:nvPr/>
        </p:nvSpPr>
        <p:spPr>
          <a:xfrm>
            <a:off x="4155159" y="6682508"/>
            <a:ext cx="2430575" cy="215444"/>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pueblo de pescadores</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object 22"/>
          <p:cNvSpPr txBox="1"/>
          <p:nvPr/>
        </p:nvSpPr>
        <p:spPr>
          <a:xfrm>
            <a:off x="7178234" y="4585322"/>
            <a:ext cx="1987022" cy="215444"/>
          </a:xfrm>
          <a:prstGeom prst="rect">
            <a:avLst/>
          </a:prstGeom>
        </p:spPr>
        <p:txBody>
          <a:bodyPr vert="horz" wrap="square" lIns="0" tIns="0" rIns="0" bIns="0" rtlCol="0">
            <a:spAutoFit/>
          </a:bodyPr>
          <a:lstStyle/>
          <a:p>
            <a:pPr marL="13999"/>
            <a:r>
              <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Zelenogradsk</a:t>
            </a:r>
          </a:p>
        </p:txBody>
      </p:sp>
      <p:sp>
        <p:nvSpPr>
          <p:cNvPr id="23" name="object 23"/>
          <p:cNvSpPr txBox="1"/>
          <p:nvPr/>
        </p:nvSpPr>
        <p:spPr>
          <a:xfrm>
            <a:off x="7178234" y="6680491"/>
            <a:ext cx="1841879" cy="215444"/>
          </a:xfrm>
          <a:prstGeom prst="rect">
            <a:avLst/>
          </a:prstGeom>
        </p:spPr>
        <p:txBody>
          <a:bodyPr vert="horz" wrap="square" lIns="0" tIns="0" rIns="0" bIns="0" rtlCol="0">
            <a:spAutoFit/>
          </a:bodyPr>
          <a:lstStyle/>
          <a:p>
            <a:pPr marL="13999"/>
            <a:r>
              <a:rPr lang="en-US" sz="14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lago Nizhnee</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object 9"/>
          <p:cNvSpPr/>
          <p:nvPr/>
        </p:nvSpPr>
        <p:spPr>
          <a:xfrm>
            <a:off x="1132086" y="2969495"/>
            <a:ext cx="2519892" cy="1511935"/>
          </a:xfrm>
          <a:prstGeom prst="rect">
            <a:avLst/>
          </a:prstGeom>
          <a:blipFill>
            <a:blip r:embed="rId3" cstate="print"/>
            <a:stretch>
              <a:fillRect/>
            </a:stretch>
          </a:blipFill>
        </p:spPr>
        <p:txBody>
          <a:bodyPr wrap="square" lIns="0" tIns="0" rIns="0" bIns="0" rtlCol="0"/>
          <a:lstStyle/>
          <a:p>
            <a:endParaRPr sz="1984" dirty="0"/>
          </a:p>
        </p:txBody>
      </p:sp>
      <p:sp>
        <p:nvSpPr>
          <p:cNvPr id="27" name="object 11"/>
          <p:cNvSpPr/>
          <p:nvPr/>
        </p:nvSpPr>
        <p:spPr>
          <a:xfrm>
            <a:off x="4141538" y="2969495"/>
            <a:ext cx="2519892" cy="1511935"/>
          </a:xfrm>
          <a:prstGeom prst="rect">
            <a:avLst/>
          </a:prstGeom>
          <a:blipFill>
            <a:blip r:embed="rId4" cstate="print"/>
            <a:stretch>
              <a:fillRect/>
            </a:stretch>
          </a:blipFill>
        </p:spPr>
        <p:txBody>
          <a:bodyPr wrap="square" lIns="0" tIns="0" rIns="0" bIns="0" rtlCol="0"/>
          <a:lstStyle/>
          <a:p>
            <a:endParaRPr sz="1984" dirty="0"/>
          </a:p>
        </p:txBody>
      </p:sp>
      <p:sp>
        <p:nvSpPr>
          <p:cNvPr id="28" name="object 12"/>
          <p:cNvSpPr/>
          <p:nvPr/>
        </p:nvSpPr>
        <p:spPr>
          <a:xfrm>
            <a:off x="4155159" y="4959643"/>
            <a:ext cx="2519892" cy="1511935"/>
          </a:xfrm>
          <a:prstGeom prst="rect">
            <a:avLst/>
          </a:prstGeom>
          <a:blipFill>
            <a:blip r:embed="rId5" cstate="print"/>
            <a:stretch>
              <a:fillRect/>
            </a:stretch>
          </a:blipFill>
        </p:spPr>
        <p:txBody>
          <a:bodyPr wrap="square" lIns="0" tIns="0" rIns="0" bIns="0" rtlCol="0"/>
          <a:lstStyle/>
          <a:p>
            <a:endParaRPr sz="1984" dirty="0"/>
          </a:p>
        </p:txBody>
      </p:sp>
      <p:sp>
        <p:nvSpPr>
          <p:cNvPr id="29" name="object 13"/>
          <p:cNvSpPr/>
          <p:nvPr/>
        </p:nvSpPr>
        <p:spPr>
          <a:xfrm>
            <a:off x="7178234" y="2969494"/>
            <a:ext cx="2519892" cy="1511935"/>
          </a:xfrm>
          <a:prstGeom prst="rect">
            <a:avLst/>
          </a:prstGeom>
          <a:blipFill>
            <a:blip r:embed="rId6" cstate="print"/>
            <a:stretch>
              <a:fillRect/>
            </a:stretch>
          </a:blipFill>
        </p:spPr>
        <p:txBody>
          <a:bodyPr wrap="square" lIns="0" tIns="0" rIns="0" bIns="0" rtlCol="0"/>
          <a:lstStyle/>
          <a:p>
            <a:endParaRPr sz="1984" dirty="0"/>
          </a:p>
        </p:txBody>
      </p:sp>
      <p:sp>
        <p:nvSpPr>
          <p:cNvPr id="30" name="object 14"/>
          <p:cNvSpPr/>
          <p:nvPr/>
        </p:nvSpPr>
        <p:spPr>
          <a:xfrm>
            <a:off x="7178234" y="4959643"/>
            <a:ext cx="2519892" cy="1511935"/>
          </a:xfrm>
          <a:prstGeom prst="rect">
            <a:avLst/>
          </a:prstGeom>
          <a:blipFill>
            <a:blip r:embed="rId7" cstate="print"/>
            <a:stretch>
              <a:fillRect/>
            </a:stretch>
          </a:blipFill>
        </p:spPr>
        <p:txBody>
          <a:bodyPr wrap="square" lIns="0" tIns="0" rIns="0" bIns="0" rtlCol="0"/>
          <a:lstStyle/>
          <a:p>
            <a:endParaRPr sz="1984" dirty="0"/>
          </a:p>
        </p:txBody>
      </p:sp>
      <p:pic>
        <p:nvPicPr>
          <p:cNvPr id="5" name="Рисунок 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132086" y="4935603"/>
            <a:ext cx="2519891" cy="1560276"/>
          </a:xfrm>
          <a:prstGeom prst="rect">
            <a:avLst/>
          </a:prstGeom>
        </p:spPr>
      </p:pic>
    </p:spTree>
    <p:extLst>
      <p:ext uri="{BB962C8B-B14F-4D97-AF65-F5344CB8AC3E}">
        <p14:creationId xmlns:p14="http://schemas.microsoft.com/office/powerpoint/2010/main" xmlns="" val="2858258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a:extLst>
              <a:ext uri="{FF2B5EF4-FFF2-40B4-BE49-F238E27FC236}">
                <a16:creationId xmlns:a16="http://schemas.microsoft.com/office/drawing/2014/main" xmlns="" id="{61CAE178-984F-4A56-9F8E-C5457A7BE4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964" y="0"/>
            <a:ext cx="10691813" cy="7558636"/>
          </a:xfrm>
          <a:prstGeom prst="rect">
            <a:avLst/>
          </a:prstGeom>
        </p:spPr>
      </p:pic>
      <p:sp>
        <p:nvSpPr>
          <p:cNvPr id="2" name="object 2"/>
          <p:cNvSpPr txBox="1"/>
          <p:nvPr/>
        </p:nvSpPr>
        <p:spPr>
          <a:xfrm>
            <a:off x="1140904" y="1184730"/>
            <a:ext cx="8557222" cy="1508105"/>
          </a:xfrm>
          <a:prstGeom prst="rect">
            <a:avLst/>
          </a:prstGeom>
        </p:spPr>
        <p:txBody>
          <a:bodyPr vert="horz" wrap="square" lIns="0" tIns="0" rIns="0" bIns="0" rtlCol="0">
            <a:spAutoFit/>
          </a:bodyPr>
          <a:lstStyle/>
          <a:p>
            <a:pPr marL="13999" marR="5600" algn="just"/>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San Petersburgo es una ciudad de importancia federal en la Federación Rusa, el centro administrativo del Distrito Federal del Noroeste. Se  encuentra en la desembocadura del río Neva y la costa del Golfo de Finlandia. Desde 1712 hasta 1918 fue la capital del Estado Ruso. Fundada por Pedro Grande en el ano 1703 Petersburgo hoy en dia sigue siendo una de las ciudades mas bonitas del mundo. Por numerosos rios y canales y magnigficos monumentos arquitectonicos San Petersburgo recibio otro nombre poetico “La Venecia del Norte”. Su centro historico entero es parte del patrimonio mundial protegido por UNESCO.</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bject 3"/>
          <p:cNvSpPr txBox="1">
            <a:spLocks noGrp="1"/>
          </p:cNvSpPr>
          <p:nvPr>
            <p:ph type="title"/>
          </p:nvPr>
        </p:nvSpPr>
        <p:spPr>
          <a:xfrm>
            <a:off x="1132087" y="738590"/>
            <a:ext cx="3347446" cy="353943"/>
          </a:xfrm>
          <a:prstGeom prst="rect">
            <a:avLst/>
          </a:prstGeom>
        </p:spPr>
        <p:txBody>
          <a:bodyPr vert="horz" wrap="square" lIns="0" tIns="0" rIns="0" bIns="0" rtlCol="0" anchor="ctr">
            <a:spAutoFit/>
          </a:bodyPr>
          <a:lstStyle/>
          <a:p>
            <a:pPr marL="13999">
              <a:lnSpc>
                <a:spcPct val="100000"/>
              </a:lnSpc>
            </a:pPr>
            <a:r>
              <a:rPr lang="en-US"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SAN PETERSBURGO</a:t>
            </a:r>
            <a:endParaRPr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object 15"/>
          <p:cNvSpPr txBox="1"/>
          <p:nvPr/>
        </p:nvSpPr>
        <p:spPr>
          <a:xfrm>
            <a:off x="1132087" y="4633801"/>
            <a:ext cx="2089680" cy="215444"/>
          </a:xfrm>
          <a:prstGeom prst="rect">
            <a:avLst/>
          </a:prstGeom>
        </p:spPr>
        <p:txBody>
          <a:bodyPr vert="horz" wrap="square" lIns="0" tIns="0" rIns="0" bIns="0" rtlCol="0">
            <a:spAutoFit/>
          </a:bodyPr>
          <a:lstStyle/>
          <a:p>
            <a:pPr marL="13999"/>
            <a:r>
              <a:rPr lang="en-US" sz="14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Museo </a:t>
            </a:r>
            <a:r>
              <a:rPr sz="14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Hermitage</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object 16"/>
          <p:cNvSpPr txBox="1"/>
          <p:nvPr/>
        </p:nvSpPr>
        <p:spPr>
          <a:xfrm>
            <a:off x="1132087" y="6649714"/>
            <a:ext cx="1872370" cy="215444"/>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Clubes y bares</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object 17"/>
          <p:cNvSpPr txBox="1"/>
          <p:nvPr/>
        </p:nvSpPr>
        <p:spPr>
          <a:xfrm>
            <a:off x="4197423" y="4642920"/>
            <a:ext cx="2386896" cy="215444"/>
          </a:xfrm>
          <a:prstGeom prst="rect">
            <a:avLst/>
          </a:prstGeom>
        </p:spPr>
        <p:txBody>
          <a:bodyPr vert="horz" wrap="square" lIns="0" tIns="0" rIns="0" bIns="0" rtlCol="0">
            <a:spAutoFit/>
          </a:bodyPr>
          <a:lstStyle/>
          <a:p>
            <a:pPr marL="13999"/>
            <a:r>
              <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a:t>
            </a:r>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a:t>
            </a:r>
            <a:r>
              <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lf</a:t>
            </a:r>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 de Finlandia</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object 18"/>
          <p:cNvSpPr txBox="1"/>
          <p:nvPr/>
        </p:nvSpPr>
        <p:spPr>
          <a:xfrm>
            <a:off x="4197423" y="6649714"/>
            <a:ext cx="2024039" cy="215444"/>
          </a:xfrm>
          <a:prstGeom prst="rect">
            <a:avLst/>
          </a:prstGeom>
        </p:spPr>
        <p:txBody>
          <a:bodyPr vert="horz" wrap="square" lIns="0" tIns="0" rIns="0" bIns="0" rtlCol="0">
            <a:spAutoFit/>
          </a:bodyPr>
          <a:lstStyle/>
          <a:p>
            <a:pPr marL="13999"/>
            <a:r>
              <a:rPr lang="en-US" sz="14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Canales</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object 19"/>
          <p:cNvSpPr txBox="1"/>
          <p:nvPr/>
        </p:nvSpPr>
        <p:spPr>
          <a:xfrm>
            <a:off x="7167643" y="4668160"/>
            <a:ext cx="1595136" cy="215444"/>
          </a:xfrm>
          <a:prstGeom prst="rect">
            <a:avLst/>
          </a:prstGeom>
        </p:spPr>
        <p:txBody>
          <a:bodyPr vert="horz" wrap="square" lIns="0" tIns="0" rIns="0" bIns="0" rtlCol="0">
            <a:spAutoFit/>
          </a:bodyPr>
          <a:lstStyle/>
          <a:p>
            <a:pPr marL="13999"/>
            <a:r>
              <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Peterhof</a:t>
            </a:r>
          </a:p>
        </p:txBody>
      </p:sp>
      <p:sp>
        <p:nvSpPr>
          <p:cNvPr id="20" name="object 20"/>
          <p:cNvSpPr txBox="1"/>
          <p:nvPr/>
        </p:nvSpPr>
        <p:spPr>
          <a:xfrm>
            <a:off x="7178234" y="6649714"/>
            <a:ext cx="2248280" cy="215444"/>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 calle del arte</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object 5"/>
          <p:cNvSpPr/>
          <p:nvPr/>
        </p:nvSpPr>
        <p:spPr>
          <a:xfrm>
            <a:off x="1144071" y="3120334"/>
            <a:ext cx="2519891" cy="1511935"/>
          </a:xfrm>
          <a:prstGeom prst="rect">
            <a:avLst/>
          </a:prstGeom>
          <a:blipFill>
            <a:blip r:embed="rId3" cstate="print"/>
            <a:stretch>
              <a:fillRect/>
            </a:stretch>
          </a:blipFill>
        </p:spPr>
        <p:txBody>
          <a:bodyPr wrap="square" lIns="0" tIns="0" rIns="0" bIns="0" rtlCol="0"/>
          <a:lstStyle/>
          <a:p>
            <a:endParaRPr sz="1984" dirty="0"/>
          </a:p>
        </p:txBody>
      </p:sp>
      <p:sp>
        <p:nvSpPr>
          <p:cNvPr id="23" name="object 6"/>
          <p:cNvSpPr/>
          <p:nvPr/>
        </p:nvSpPr>
        <p:spPr>
          <a:xfrm>
            <a:off x="1140904" y="5001315"/>
            <a:ext cx="2519892" cy="1511934"/>
          </a:xfrm>
          <a:prstGeom prst="rect">
            <a:avLst/>
          </a:prstGeom>
          <a:blipFill>
            <a:blip r:embed="rId4" cstate="print"/>
            <a:stretch>
              <a:fillRect/>
            </a:stretch>
          </a:blipFill>
        </p:spPr>
        <p:txBody>
          <a:bodyPr wrap="square" lIns="0" tIns="0" rIns="0" bIns="0" rtlCol="0"/>
          <a:lstStyle/>
          <a:p>
            <a:endParaRPr sz="1984" dirty="0"/>
          </a:p>
        </p:txBody>
      </p:sp>
      <p:sp>
        <p:nvSpPr>
          <p:cNvPr id="24" name="object 7"/>
          <p:cNvSpPr/>
          <p:nvPr/>
        </p:nvSpPr>
        <p:spPr>
          <a:xfrm>
            <a:off x="4215454" y="3141764"/>
            <a:ext cx="2519892" cy="1511935"/>
          </a:xfrm>
          <a:prstGeom prst="rect">
            <a:avLst/>
          </a:prstGeom>
          <a:blipFill>
            <a:blip r:embed="rId5" cstate="print"/>
            <a:stretch>
              <a:fillRect/>
            </a:stretch>
          </a:blipFill>
        </p:spPr>
        <p:txBody>
          <a:bodyPr wrap="square" lIns="0" tIns="0" rIns="0" bIns="0" rtlCol="0"/>
          <a:lstStyle/>
          <a:p>
            <a:endParaRPr sz="1984" dirty="0"/>
          </a:p>
        </p:txBody>
      </p:sp>
      <p:sp>
        <p:nvSpPr>
          <p:cNvPr id="25" name="object 8"/>
          <p:cNvSpPr/>
          <p:nvPr/>
        </p:nvSpPr>
        <p:spPr>
          <a:xfrm>
            <a:off x="4215454" y="5001313"/>
            <a:ext cx="2519892" cy="1511935"/>
          </a:xfrm>
          <a:prstGeom prst="rect">
            <a:avLst/>
          </a:prstGeom>
          <a:blipFill>
            <a:blip r:embed="rId6" cstate="print"/>
            <a:stretch>
              <a:fillRect/>
            </a:stretch>
          </a:blipFill>
        </p:spPr>
        <p:txBody>
          <a:bodyPr wrap="square" lIns="0" tIns="0" rIns="0" bIns="0" rtlCol="0"/>
          <a:lstStyle/>
          <a:p>
            <a:endParaRPr sz="1984" dirty="0"/>
          </a:p>
        </p:txBody>
      </p:sp>
      <p:sp>
        <p:nvSpPr>
          <p:cNvPr id="26" name="object 9"/>
          <p:cNvSpPr/>
          <p:nvPr/>
        </p:nvSpPr>
        <p:spPr>
          <a:xfrm>
            <a:off x="7178234" y="3144284"/>
            <a:ext cx="2519892" cy="1511935"/>
          </a:xfrm>
          <a:prstGeom prst="rect">
            <a:avLst/>
          </a:prstGeom>
          <a:blipFill>
            <a:blip r:embed="rId7" cstate="print"/>
            <a:stretch>
              <a:fillRect/>
            </a:stretch>
          </a:blipFill>
        </p:spPr>
        <p:txBody>
          <a:bodyPr wrap="square" lIns="0" tIns="0" rIns="0" bIns="0" rtlCol="0"/>
          <a:lstStyle/>
          <a:p>
            <a:endParaRPr sz="1984" dirty="0"/>
          </a:p>
        </p:txBody>
      </p:sp>
      <p:sp>
        <p:nvSpPr>
          <p:cNvPr id="27" name="object 10"/>
          <p:cNvSpPr/>
          <p:nvPr/>
        </p:nvSpPr>
        <p:spPr>
          <a:xfrm>
            <a:off x="7178234" y="5010691"/>
            <a:ext cx="2519892" cy="1502557"/>
          </a:xfrm>
          <a:prstGeom prst="rect">
            <a:avLst/>
          </a:prstGeom>
          <a:blipFill>
            <a:blip r:embed="rId8" cstate="print"/>
            <a:stretch>
              <a:fillRect/>
            </a:stretch>
          </a:blipFill>
        </p:spPr>
        <p:txBody>
          <a:bodyPr wrap="square" lIns="0" tIns="0" rIns="0" bIns="0" rtlCol="0"/>
          <a:lstStyle/>
          <a:p>
            <a:endParaRPr sz="1984" dirty="0"/>
          </a:p>
        </p:txBody>
      </p:sp>
    </p:spTree>
    <p:extLst>
      <p:ext uri="{BB962C8B-B14F-4D97-AF65-F5344CB8AC3E}">
        <p14:creationId xmlns:p14="http://schemas.microsoft.com/office/powerpoint/2010/main" xmlns="" val="1258119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xmlns="" id="{7E4768A0-06C5-46FB-B926-FC7B70BF859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6453"/>
            <a:ext cx="10691813" cy="7558636"/>
          </a:xfrm>
          <a:prstGeom prst="rect">
            <a:avLst/>
          </a:prstGeom>
        </p:spPr>
      </p:pic>
      <p:sp>
        <p:nvSpPr>
          <p:cNvPr id="2" name="object 2"/>
          <p:cNvSpPr txBox="1"/>
          <p:nvPr/>
        </p:nvSpPr>
        <p:spPr>
          <a:xfrm>
            <a:off x="1132087" y="1245946"/>
            <a:ext cx="8547870" cy="1292662"/>
          </a:xfrm>
          <a:prstGeom prst="rect">
            <a:avLst/>
          </a:prstGeom>
        </p:spPr>
        <p:txBody>
          <a:bodyPr vert="horz" wrap="square" lIns="0" tIns="0" rIns="0" bIns="0" rtlCol="0">
            <a:spAutoFit/>
          </a:bodyPr>
          <a:lstStyle/>
          <a:p>
            <a:pPr marL="13999" marR="5600" algn="just"/>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 ciudad de Volgogrado fue fundada en 1589. Se encuentra ubicada en la parte sur-oriental de la Federación de Rusia y es conocida como una ciudad héroe, ya que es aquí donde tuvo lugar la batalla de Stalingrado. Esta ciudad en la segunda mitad del siglo XIX fue una de los mayores centros industriales de Rusia. Igual que sigue siendo hoy en día, una metrópoli en constante evolución, que está lista para ofrecer a los turistas extranjeros los lugares más memorables.</a:t>
            </a:r>
            <a:endPar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bject 3"/>
          <p:cNvSpPr txBox="1"/>
          <p:nvPr/>
        </p:nvSpPr>
        <p:spPr>
          <a:xfrm>
            <a:off x="1132087" y="1749925"/>
            <a:ext cx="1332743" cy="169598"/>
          </a:xfrm>
          <a:prstGeom prst="rect">
            <a:avLst/>
          </a:prstGeom>
        </p:spPr>
        <p:txBody>
          <a:bodyPr vert="horz" wrap="square" lIns="0" tIns="0" rIns="0" bIns="0" rtlCol="0">
            <a:spAutoFit/>
          </a:bodyPr>
          <a:lstStyle/>
          <a:p>
            <a:pPr marL="13999"/>
            <a:r>
              <a:rPr sz="1102" b="1" spc="-6" dirty="0">
                <a:solidFill>
                  <a:srgbClr val="F50000"/>
                </a:solidFill>
                <a:latin typeface="Arial"/>
                <a:cs typeface="Arial"/>
              </a:rPr>
              <a:t>.</a:t>
            </a:r>
            <a:endParaRPr sz="1102" dirty="0">
              <a:latin typeface="Arial"/>
              <a:cs typeface="Arial"/>
            </a:endParaRPr>
          </a:p>
        </p:txBody>
      </p:sp>
      <p:sp>
        <p:nvSpPr>
          <p:cNvPr id="4" name="object 4"/>
          <p:cNvSpPr txBox="1"/>
          <p:nvPr/>
        </p:nvSpPr>
        <p:spPr>
          <a:xfrm>
            <a:off x="1132088" y="2085910"/>
            <a:ext cx="2121609" cy="169598"/>
          </a:xfrm>
          <a:prstGeom prst="rect">
            <a:avLst/>
          </a:prstGeom>
        </p:spPr>
        <p:txBody>
          <a:bodyPr vert="horz" wrap="square" lIns="0" tIns="0" rIns="0" bIns="0" rtlCol="0">
            <a:spAutoFit/>
          </a:bodyPr>
          <a:lstStyle/>
          <a:p>
            <a:pPr marL="13999"/>
            <a:r>
              <a:rPr sz="1102" b="1" dirty="0">
                <a:solidFill>
                  <a:srgbClr val="F50000"/>
                </a:solidFill>
                <a:latin typeface="Arial"/>
                <a:cs typeface="Arial"/>
              </a:rPr>
              <a:t>.</a:t>
            </a:r>
            <a:endParaRPr sz="1102" dirty="0">
              <a:latin typeface="Arial"/>
              <a:cs typeface="Arial"/>
            </a:endParaRPr>
          </a:p>
        </p:txBody>
      </p:sp>
      <p:sp>
        <p:nvSpPr>
          <p:cNvPr id="6" name="object 6"/>
          <p:cNvSpPr txBox="1">
            <a:spLocks noGrp="1"/>
          </p:cNvSpPr>
          <p:nvPr>
            <p:ph type="title"/>
          </p:nvPr>
        </p:nvSpPr>
        <p:spPr>
          <a:xfrm>
            <a:off x="1132087" y="738590"/>
            <a:ext cx="2361125" cy="353943"/>
          </a:xfrm>
          <a:prstGeom prst="rect">
            <a:avLst/>
          </a:prstGeom>
        </p:spPr>
        <p:txBody>
          <a:bodyPr vert="horz" wrap="square" lIns="0" tIns="0" rIns="0" bIns="0" rtlCol="0" anchor="ctr">
            <a:spAutoFit/>
          </a:bodyPr>
          <a:lstStyle/>
          <a:p>
            <a:pPr marL="13999">
              <a:lnSpc>
                <a:spcPct val="100000"/>
              </a:lnSpc>
            </a:pPr>
            <a:r>
              <a:rPr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VOLGOGRAD</a:t>
            </a:r>
            <a:r>
              <a:rPr lang="en-US"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a:t>
            </a:r>
            <a:endParaRPr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object 18"/>
          <p:cNvSpPr txBox="1"/>
          <p:nvPr/>
        </p:nvSpPr>
        <p:spPr>
          <a:xfrm>
            <a:off x="1132086" y="4513445"/>
            <a:ext cx="1596599" cy="215444"/>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Kremlin</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object 20"/>
          <p:cNvSpPr txBox="1"/>
          <p:nvPr/>
        </p:nvSpPr>
        <p:spPr>
          <a:xfrm>
            <a:off x="4162160" y="4526445"/>
            <a:ext cx="2256268" cy="215444"/>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Madre Patria</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object 21"/>
          <p:cNvSpPr txBox="1"/>
          <p:nvPr/>
        </p:nvSpPr>
        <p:spPr>
          <a:xfrm>
            <a:off x="4162160" y="6672462"/>
            <a:ext cx="1849868" cy="184666"/>
          </a:xfrm>
          <a:prstGeom prst="rect">
            <a:avLst/>
          </a:prstGeom>
        </p:spPr>
        <p:txBody>
          <a:bodyPr vert="horz" wrap="square" lIns="0" tIns="0" rIns="0" bIns="0" rtlCol="0">
            <a:spAutoFit/>
          </a:bodyPr>
          <a:lstStyle/>
          <a:p>
            <a:pPr marL="13999"/>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object 22"/>
          <p:cNvSpPr txBox="1"/>
          <p:nvPr/>
        </p:nvSpPr>
        <p:spPr>
          <a:xfrm>
            <a:off x="7160065" y="4482476"/>
            <a:ext cx="2839341" cy="646331"/>
          </a:xfrm>
          <a:prstGeom prst="rect">
            <a:avLst/>
          </a:prstGeom>
        </p:spPr>
        <p:txBody>
          <a:bodyPr vert="horz" wrap="square" lIns="0" tIns="0" rIns="0" bIns="0" rtlCol="0">
            <a:spAutoFit/>
          </a:bodyPr>
          <a:lstStyle/>
          <a:p>
            <a:pPr marL="13999"/>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Museo “La Batalla de Stalingrado”</a:t>
            </a: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object 23"/>
          <p:cNvSpPr txBox="1"/>
          <p:nvPr/>
        </p:nvSpPr>
        <p:spPr>
          <a:xfrm>
            <a:off x="7160066" y="6672462"/>
            <a:ext cx="2132166" cy="184666"/>
          </a:xfrm>
          <a:prstGeom prst="rect">
            <a:avLst/>
          </a:prstGeom>
        </p:spPr>
        <p:txBody>
          <a:bodyPr vert="horz" wrap="square" lIns="0" tIns="0" rIns="0" bIns="0" rtlCol="0">
            <a:spAutoFit/>
          </a:bodyPr>
          <a:lstStyle/>
          <a:p>
            <a:pPr marL="13999"/>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object 8"/>
          <p:cNvSpPr/>
          <p:nvPr/>
        </p:nvSpPr>
        <p:spPr>
          <a:xfrm>
            <a:off x="1146087" y="2954323"/>
            <a:ext cx="2519891" cy="1511935"/>
          </a:xfrm>
          <a:prstGeom prst="rect">
            <a:avLst/>
          </a:prstGeom>
          <a:blipFill>
            <a:blip r:embed="rId3" cstate="print"/>
            <a:stretch>
              <a:fillRect/>
            </a:stretch>
          </a:blipFill>
        </p:spPr>
        <p:txBody>
          <a:bodyPr wrap="square" lIns="0" tIns="0" rIns="0" bIns="0" rtlCol="0"/>
          <a:lstStyle/>
          <a:p>
            <a:endParaRPr sz="1984" dirty="0"/>
          </a:p>
        </p:txBody>
      </p:sp>
      <p:sp>
        <p:nvSpPr>
          <p:cNvPr id="26" name="object 9"/>
          <p:cNvSpPr/>
          <p:nvPr/>
        </p:nvSpPr>
        <p:spPr>
          <a:xfrm>
            <a:off x="7160065" y="2937027"/>
            <a:ext cx="2519892" cy="1511934"/>
          </a:xfrm>
          <a:prstGeom prst="rect">
            <a:avLst/>
          </a:prstGeom>
          <a:blipFill>
            <a:blip r:embed="rId4" cstate="print"/>
            <a:stretch>
              <a:fillRect/>
            </a:stretch>
          </a:blipFill>
        </p:spPr>
        <p:txBody>
          <a:bodyPr wrap="square" lIns="0" tIns="0" rIns="0" bIns="0" rtlCol="0"/>
          <a:lstStyle/>
          <a:p>
            <a:endParaRPr sz="1984" dirty="0"/>
          </a:p>
        </p:txBody>
      </p:sp>
      <p:sp>
        <p:nvSpPr>
          <p:cNvPr id="27" name="object 10"/>
          <p:cNvSpPr/>
          <p:nvPr/>
        </p:nvSpPr>
        <p:spPr>
          <a:xfrm>
            <a:off x="4162160" y="2953507"/>
            <a:ext cx="2519891" cy="1511935"/>
          </a:xfrm>
          <a:prstGeom prst="rect">
            <a:avLst/>
          </a:prstGeom>
          <a:blipFill>
            <a:blip r:embed="rId5" cstate="print"/>
            <a:stretch>
              <a:fillRect/>
            </a:stretch>
          </a:blipFill>
        </p:spPr>
        <p:txBody>
          <a:bodyPr wrap="square" lIns="0" tIns="0" rIns="0" bIns="0" rtlCol="0"/>
          <a:lstStyle/>
          <a:p>
            <a:endParaRPr sz="1984" dirty="0"/>
          </a:p>
        </p:txBody>
      </p:sp>
      <p:sp>
        <p:nvSpPr>
          <p:cNvPr id="28" name="object 11"/>
          <p:cNvSpPr/>
          <p:nvPr/>
        </p:nvSpPr>
        <p:spPr>
          <a:xfrm>
            <a:off x="4162160" y="4875562"/>
            <a:ext cx="2519892" cy="1614497"/>
          </a:xfrm>
          <a:prstGeom prst="rect">
            <a:avLst/>
          </a:prstGeom>
          <a:blipFill>
            <a:blip r:embed="rId6" cstate="print"/>
            <a:stretch>
              <a:fillRect/>
            </a:stretch>
          </a:blipFill>
        </p:spPr>
        <p:txBody>
          <a:bodyPr wrap="square" lIns="0" tIns="0" rIns="0" bIns="0" rtlCol="0"/>
          <a:lstStyle/>
          <a:p>
            <a:endParaRPr sz="1984" dirty="0"/>
          </a:p>
        </p:txBody>
      </p:sp>
      <p:pic>
        <p:nvPicPr>
          <p:cNvPr id="5" name="Рисунок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32086" y="4875562"/>
            <a:ext cx="2519891" cy="1635202"/>
          </a:xfrm>
          <a:prstGeom prst="rect">
            <a:avLst/>
          </a:prstGeom>
        </p:spPr>
      </p:pic>
      <p:sp>
        <p:nvSpPr>
          <p:cNvPr id="7" name="Прямоугольник 6"/>
          <p:cNvSpPr/>
          <p:nvPr/>
        </p:nvSpPr>
        <p:spPr>
          <a:xfrm>
            <a:off x="1050532" y="6584663"/>
            <a:ext cx="2729080" cy="307777"/>
          </a:xfrm>
          <a:prstGeom prst="rect">
            <a:avLst/>
          </a:prstGeom>
        </p:spPr>
        <p:txBody>
          <a:bodyPr wrap="none">
            <a:spAutoFit/>
          </a:bodyPr>
          <a:lstStyle/>
          <a:p>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monumento de Rossoshki</a:t>
            </a:r>
            <a:endParaRPr lang="en-US" sz="1400" i="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15" name="Рисунок 1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160066" y="4975472"/>
            <a:ext cx="2524430" cy="1514586"/>
          </a:xfrm>
          <a:prstGeom prst="rect">
            <a:avLst/>
          </a:prstGeom>
        </p:spPr>
      </p:pic>
      <p:sp>
        <p:nvSpPr>
          <p:cNvPr id="16" name="Прямоугольник 15"/>
          <p:cNvSpPr/>
          <p:nvPr/>
        </p:nvSpPr>
        <p:spPr>
          <a:xfrm>
            <a:off x="7131072" y="6574867"/>
            <a:ext cx="1777025" cy="523220"/>
          </a:xfrm>
          <a:prstGeom prst="rect">
            <a:avLst/>
          </a:prstGeom>
        </p:spPr>
        <p:txBody>
          <a:bodyPr wrap="none">
            <a:spAutoFit/>
          </a:bodyPr>
          <a:lstStyle/>
          <a:p>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 zona industrial</a:t>
            </a:r>
          </a:p>
          <a:p>
            <a:endParaRPr lang="en-US" sz="1400" i="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7" name="Прямоугольник 16"/>
          <p:cNvSpPr/>
          <p:nvPr/>
        </p:nvSpPr>
        <p:spPr>
          <a:xfrm>
            <a:off x="4162160" y="6584663"/>
            <a:ext cx="1616148" cy="307777"/>
          </a:xfrm>
          <a:prstGeom prst="rect">
            <a:avLst/>
          </a:prstGeom>
        </p:spPr>
        <p:txBody>
          <a:bodyPr wrap="none">
            <a:spAutoFit/>
          </a:bodyPr>
          <a:lstStyle/>
          <a:p>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club de botes</a:t>
            </a:r>
            <a:endParaRPr lang="en-US" sz="1400" i="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4021318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xmlns="" id="{12FCE9F5-6649-4821-9E78-77931BE0149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9657" y="0"/>
            <a:ext cx="10691813" cy="7558636"/>
          </a:xfrm>
          <a:prstGeom prst="rect">
            <a:avLst/>
          </a:prstGeom>
        </p:spPr>
      </p:pic>
      <p:sp>
        <p:nvSpPr>
          <p:cNvPr id="2" name="object 2"/>
          <p:cNvSpPr txBox="1"/>
          <p:nvPr/>
        </p:nvSpPr>
        <p:spPr>
          <a:xfrm>
            <a:off x="1132087" y="1245947"/>
            <a:ext cx="8427638" cy="861774"/>
          </a:xfrm>
          <a:prstGeom prst="rect">
            <a:avLst/>
          </a:prstGeom>
        </p:spPr>
        <p:txBody>
          <a:bodyPr vert="horz" wrap="square" lIns="0" tIns="0" rIns="0" bIns="0" rtlCol="0">
            <a:spAutoFit/>
          </a:bodyPr>
          <a:lstStyle/>
          <a:p>
            <a:pPr marL="13999" algn="just"/>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Las versiones más populares del origen del nombre de la ciudad dicen que es una fusión de dos palabras griegas “SAMAR” – comerciante y «AR» – nombre nativo del Volga, así como una referencia a la lengua turca en la que Samara se traduce como “río en el desierto.”</a:t>
            </a:r>
            <a:b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br>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Extraoficialmente, la ciudad tiene el hermoso nombre de “Perla del Volga”.</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bject 3"/>
          <p:cNvSpPr txBox="1"/>
          <p:nvPr/>
        </p:nvSpPr>
        <p:spPr>
          <a:xfrm>
            <a:off x="1132087" y="1917917"/>
            <a:ext cx="1332743" cy="169598"/>
          </a:xfrm>
          <a:prstGeom prst="rect">
            <a:avLst/>
          </a:prstGeom>
        </p:spPr>
        <p:txBody>
          <a:bodyPr vert="horz" wrap="square" lIns="0" tIns="0" rIns="0" bIns="0" rtlCol="0">
            <a:spAutoFit/>
          </a:bodyPr>
          <a:lstStyle/>
          <a:p>
            <a:pPr marL="13999"/>
            <a:r>
              <a:rPr sz="1102" b="1" spc="-6" dirty="0">
                <a:solidFill>
                  <a:srgbClr val="F50000"/>
                </a:solidFill>
                <a:latin typeface="Arial"/>
                <a:cs typeface="Arial"/>
              </a:rPr>
              <a:t>.</a:t>
            </a:r>
            <a:endParaRPr sz="1102" dirty="0">
              <a:latin typeface="Arial"/>
              <a:cs typeface="Arial"/>
            </a:endParaRPr>
          </a:p>
        </p:txBody>
      </p:sp>
      <p:sp>
        <p:nvSpPr>
          <p:cNvPr id="4" name="object 4"/>
          <p:cNvSpPr txBox="1"/>
          <p:nvPr/>
        </p:nvSpPr>
        <p:spPr>
          <a:xfrm>
            <a:off x="1132088" y="2253903"/>
            <a:ext cx="1942416" cy="169598"/>
          </a:xfrm>
          <a:prstGeom prst="rect">
            <a:avLst/>
          </a:prstGeom>
        </p:spPr>
        <p:txBody>
          <a:bodyPr vert="horz" wrap="square" lIns="0" tIns="0" rIns="0" bIns="0" rtlCol="0">
            <a:spAutoFit/>
          </a:bodyPr>
          <a:lstStyle/>
          <a:p>
            <a:pPr marL="13999"/>
            <a:r>
              <a:rPr sz="1102" b="1" dirty="0">
                <a:solidFill>
                  <a:srgbClr val="F50000"/>
                </a:solidFill>
                <a:latin typeface="Arial"/>
                <a:cs typeface="Arial"/>
              </a:rPr>
              <a:t>.</a:t>
            </a:r>
            <a:endParaRPr sz="1102" dirty="0">
              <a:latin typeface="Arial"/>
              <a:cs typeface="Arial"/>
            </a:endParaRPr>
          </a:p>
        </p:txBody>
      </p:sp>
      <p:sp>
        <p:nvSpPr>
          <p:cNvPr id="6" name="object 6"/>
          <p:cNvSpPr txBox="1">
            <a:spLocks noGrp="1"/>
          </p:cNvSpPr>
          <p:nvPr>
            <p:ph type="title"/>
          </p:nvPr>
        </p:nvSpPr>
        <p:spPr>
          <a:xfrm>
            <a:off x="1132087" y="738590"/>
            <a:ext cx="1482536" cy="353943"/>
          </a:xfrm>
          <a:prstGeom prst="rect">
            <a:avLst/>
          </a:prstGeom>
        </p:spPr>
        <p:txBody>
          <a:bodyPr vert="horz" wrap="square" lIns="0" tIns="0" rIns="0" bIns="0" rtlCol="0" anchor="ctr">
            <a:spAutoFit/>
          </a:bodyPr>
          <a:lstStyle/>
          <a:p>
            <a:pPr marL="13999">
              <a:lnSpc>
                <a:spcPct val="100000"/>
              </a:lnSpc>
            </a:pPr>
            <a:r>
              <a:rPr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SAMARA</a:t>
            </a:r>
          </a:p>
        </p:txBody>
      </p:sp>
      <p:sp>
        <p:nvSpPr>
          <p:cNvPr id="18" name="object 18"/>
          <p:cNvSpPr txBox="1"/>
          <p:nvPr/>
        </p:nvSpPr>
        <p:spPr>
          <a:xfrm>
            <a:off x="1132087" y="4633801"/>
            <a:ext cx="1482536" cy="215444"/>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terraplen</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object 19"/>
          <p:cNvSpPr txBox="1"/>
          <p:nvPr/>
        </p:nvSpPr>
        <p:spPr>
          <a:xfrm>
            <a:off x="1132088" y="6649714"/>
            <a:ext cx="2840822" cy="430887"/>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Museo “Samara Espacial”</a:t>
            </a: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object 20"/>
          <p:cNvSpPr txBox="1"/>
          <p:nvPr/>
        </p:nvSpPr>
        <p:spPr>
          <a:xfrm>
            <a:off x="4133224" y="4568343"/>
            <a:ext cx="2533890" cy="430887"/>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a:t>
            </a:r>
            <a:r>
              <a:rPr lang="en-US" sz="140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parque</a:t>
            </a:r>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nacional </a:t>
            </a:r>
            <a:r>
              <a:rPr sz="140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Samarskaya</a:t>
            </a:r>
            <a:r>
              <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Luka</a:t>
            </a:r>
          </a:p>
        </p:txBody>
      </p:sp>
      <p:sp>
        <p:nvSpPr>
          <p:cNvPr id="21" name="object 21"/>
          <p:cNvSpPr txBox="1"/>
          <p:nvPr/>
        </p:nvSpPr>
        <p:spPr>
          <a:xfrm>
            <a:off x="4279691" y="6649714"/>
            <a:ext cx="2533890" cy="215444"/>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rio Volga</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object 23"/>
          <p:cNvSpPr txBox="1"/>
          <p:nvPr/>
        </p:nvSpPr>
        <p:spPr>
          <a:xfrm>
            <a:off x="7120362" y="6649714"/>
            <a:ext cx="2117651" cy="215444"/>
          </a:xfrm>
          <a:prstGeom prst="rect">
            <a:avLst/>
          </a:prstGeom>
        </p:spPr>
        <p:txBody>
          <a:bodyPr vert="horz" wrap="square" lIns="0" tIns="0" rIns="0" bIns="0" rtlCol="0">
            <a:spAutoFit/>
          </a:bodyPr>
          <a:lstStyle/>
          <a:p>
            <a:pPr marL="13999"/>
            <a:r>
              <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Grushinsky</a:t>
            </a:r>
            <a:r>
              <a:rPr sz="1400" spc="-11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festival</a:t>
            </a:r>
          </a:p>
        </p:txBody>
      </p:sp>
      <p:sp>
        <p:nvSpPr>
          <p:cNvPr id="24" name="object 8"/>
          <p:cNvSpPr/>
          <p:nvPr/>
        </p:nvSpPr>
        <p:spPr>
          <a:xfrm>
            <a:off x="1143861" y="2983892"/>
            <a:ext cx="2519892" cy="1511935"/>
          </a:xfrm>
          <a:prstGeom prst="rect">
            <a:avLst/>
          </a:prstGeom>
          <a:blipFill>
            <a:blip r:embed="rId3" cstate="print"/>
            <a:stretch>
              <a:fillRect/>
            </a:stretch>
          </a:blipFill>
        </p:spPr>
        <p:txBody>
          <a:bodyPr wrap="square" lIns="0" tIns="0" rIns="0" bIns="0" rtlCol="0"/>
          <a:lstStyle/>
          <a:p>
            <a:endParaRPr sz="1984" dirty="0"/>
          </a:p>
        </p:txBody>
      </p:sp>
      <p:sp>
        <p:nvSpPr>
          <p:cNvPr id="26" name="object 9"/>
          <p:cNvSpPr/>
          <p:nvPr/>
        </p:nvSpPr>
        <p:spPr>
          <a:xfrm>
            <a:off x="1146087" y="4999804"/>
            <a:ext cx="2519891" cy="1511936"/>
          </a:xfrm>
          <a:prstGeom prst="rect">
            <a:avLst/>
          </a:prstGeom>
          <a:blipFill>
            <a:blip r:embed="rId4" cstate="print"/>
            <a:stretch>
              <a:fillRect/>
            </a:stretch>
          </a:blipFill>
        </p:spPr>
        <p:txBody>
          <a:bodyPr wrap="square" lIns="0" tIns="0" rIns="0" bIns="0" rtlCol="0"/>
          <a:lstStyle/>
          <a:p>
            <a:endParaRPr sz="1984" dirty="0"/>
          </a:p>
        </p:txBody>
      </p:sp>
      <p:sp>
        <p:nvSpPr>
          <p:cNvPr id="27" name="object 10"/>
          <p:cNvSpPr/>
          <p:nvPr/>
        </p:nvSpPr>
        <p:spPr>
          <a:xfrm>
            <a:off x="4108479" y="2981444"/>
            <a:ext cx="2519892" cy="1511935"/>
          </a:xfrm>
          <a:prstGeom prst="rect">
            <a:avLst/>
          </a:prstGeom>
          <a:blipFill>
            <a:blip r:embed="rId5" cstate="print"/>
            <a:stretch>
              <a:fillRect/>
            </a:stretch>
          </a:blipFill>
        </p:spPr>
        <p:txBody>
          <a:bodyPr wrap="square" lIns="0" tIns="0" rIns="0" bIns="0" rtlCol="0"/>
          <a:lstStyle/>
          <a:p>
            <a:endParaRPr sz="1984" dirty="0"/>
          </a:p>
        </p:txBody>
      </p:sp>
      <p:sp>
        <p:nvSpPr>
          <p:cNvPr id="28" name="object 11"/>
          <p:cNvSpPr/>
          <p:nvPr/>
        </p:nvSpPr>
        <p:spPr>
          <a:xfrm>
            <a:off x="4133224" y="4999803"/>
            <a:ext cx="2519892" cy="1509489"/>
          </a:xfrm>
          <a:prstGeom prst="rect">
            <a:avLst/>
          </a:prstGeom>
          <a:blipFill>
            <a:blip r:embed="rId6" cstate="print"/>
            <a:stretch>
              <a:fillRect/>
            </a:stretch>
          </a:blipFill>
        </p:spPr>
        <p:txBody>
          <a:bodyPr wrap="square" lIns="0" tIns="0" rIns="0" bIns="0" rtlCol="0"/>
          <a:lstStyle/>
          <a:p>
            <a:endParaRPr sz="1984" dirty="0"/>
          </a:p>
        </p:txBody>
      </p:sp>
      <p:sp>
        <p:nvSpPr>
          <p:cNvPr id="29" name="object 12"/>
          <p:cNvSpPr/>
          <p:nvPr/>
        </p:nvSpPr>
        <p:spPr>
          <a:xfrm>
            <a:off x="7073097" y="2980871"/>
            <a:ext cx="2519891" cy="1511935"/>
          </a:xfrm>
          <a:prstGeom prst="rect">
            <a:avLst/>
          </a:prstGeom>
          <a:blipFill>
            <a:blip r:embed="rId7" cstate="print"/>
            <a:stretch>
              <a:fillRect/>
            </a:stretch>
          </a:blipFill>
        </p:spPr>
        <p:txBody>
          <a:bodyPr wrap="square" lIns="0" tIns="0" rIns="0" bIns="0" rtlCol="0"/>
          <a:lstStyle/>
          <a:p>
            <a:endParaRPr sz="1984" dirty="0"/>
          </a:p>
        </p:txBody>
      </p:sp>
      <p:sp>
        <p:nvSpPr>
          <p:cNvPr id="30" name="object 13"/>
          <p:cNvSpPr/>
          <p:nvPr/>
        </p:nvSpPr>
        <p:spPr>
          <a:xfrm>
            <a:off x="7120362" y="4999230"/>
            <a:ext cx="2519892" cy="1510062"/>
          </a:xfrm>
          <a:prstGeom prst="rect">
            <a:avLst/>
          </a:prstGeom>
          <a:blipFill>
            <a:blip r:embed="rId8" cstate="print"/>
            <a:stretch>
              <a:fillRect/>
            </a:stretch>
          </a:blipFill>
        </p:spPr>
        <p:txBody>
          <a:bodyPr wrap="square" lIns="0" tIns="0" rIns="0" bIns="0" rtlCol="0"/>
          <a:lstStyle/>
          <a:p>
            <a:endParaRPr sz="1984" dirty="0"/>
          </a:p>
        </p:txBody>
      </p:sp>
      <p:sp>
        <p:nvSpPr>
          <p:cNvPr id="5" name="Прямоугольник 4"/>
          <p:cNvSpPr/>
          <p:nvPr/>
        </p:nvSpPr>
        <p:spPr>
          <a:xfrm>
            <a:off x="7055864" y="4560062"/>
            <a:ext cx="2537123" cy="523220"/>
          </a:xfrm>
          <a:prstGeom prst="rect">
            <a:avLst/>
          </a:prstGeom>
        </p:spPr>
        <p:txBody>
          <a:bodyPr wrap="square">
            <a:spAutoFit/>
          </a:bodyPr>
          <a:lstStyle/>
          <a:p>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 fabrica de cerveza “Zhigulev”</a:t>
            </a:r>
            <a:endParaRPr lang="en-US" sz="1400" i="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814469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xmlns="" id="{12FCE9F5-6649-4821-9E78-77931BE0149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9657" y="0"/>
            <a:ext cx="10691813" cy="7558636"/>
          </a:xfrm>
          <a:prstGeom prst="rect">
            <a:avLst/>
          </a:prstGeom>
        </p:spPr>
      </p:pic>
      <p:sp>
        <p:nvSpPr>
          <p:cNvPr id="2" name="object 2"/>
          <p:cNvSpPr txBox="1"/>
          <p:nvPr/>
        </p:nvSpPr>
        <p:spPr>
          <a:xfrm>
            <a:off x="1132087" y="739799"/>
            <a:ext cx="8486674" cy="2369880"/>
          </a:xfrm>
          <a:prstGeom prst="rect">
            <a:avLst/>
          </a:prstGeom>
        </p:spPr>
        <p:txBody>
          <a:bodyPr vert="horz" wrap="square" lIns="0" tIns="0" rIns="0" bIns="0" rtlCol="0">
            <a:spAutoFit/>
          </a:bodyPr>
          <a:lstStyle/>
          <a:p>
            <a:pPr algn="just"/>
            <a:endPar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Kazán es la capital y ciudad más poblada de la República de Tartaristán, en la Federación de Rusia. La ciudad se encuentra a orillas del Volga, en la confluencia del río Kazanka. Kazán es uno de los principales centros económicos, culturales y deportivos del país. El «Complejo histórico y arquitectónico del Kremlin de Kazán» está incluido por la Unesco en el Patrimonio de la Humanidad. La ciudad disfruta de una multietnicidad famosa por la convivencia entre musulmanes y cristianos,  lo que se refleja en una variada riqueza arquitectónica propia de cada confesión, como la mezquita Qul Sharif, una de las mezquitas más grandes de Europa y la Catedral de San Pedro y San Pablo edificado en conmemoración de la visita de Kazán de Pedro Grande. Desde Abril de 2009 lleva legalmente el título de “Tercera Capital de Rusia”.</a:t>
            </a:r>
          </a:p>
          <a:p>
            <a:pPr marL="13999" algn="just"/>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bject 3"/>
          <p:cNvSpPr txBox="1"/>
          <p:nvPr/>
        </p:nvSpPr>
        <p:spPr>
          <a:xfrm>
            <a:off x="1132087" y="1917917"/>
            <a:ext cx="1332743" cy="169598"/>
          </a:xfrm>
          <a:prstGeom prst="rect">
            <a:avLst/>
          </a:prstGeom>
        </p:spPr>
        <p:txBody>
          <a:bodyPr vert="horz" wrap="square" lIns="0" tIns="0" rIns="0" bIns="0" rtlCol="0">
            <a:spAutoFit/>
          </a:bodyPr>
          <a:lstStyle/>
          <a:p>
            <a:pPr marL="13999"/>
            <a:r>
              <a:rPr sz="1102" b="1" spc="-6" dirty="0">
                <a:solidFill>
                  <a:srgbClr val="F50000"/>
                </a:solidFill>
                <a:latin typeface="Arial"/>
                <a:cs typeface="Arial"/>
              </a:rPr>
              <a:t>.</a:t>
            </a:r>
            <a:endParaRPr sz="1102" dirty="0">
              <a:latin typeface="Arial"/>
              <a:cs typeface="Arial"/>
            </a:endParaRPr>
          </a:p>
        </p:txBody>
      </p:sp>
      <p:sp>
        <p:nvSpPr>
          <p:cNvPr id="4" name="object 4"/>
          <p:cNvSpPr txBox="1"/>
          <p:nvPr/>
        </p:nvSpPr>
        <p:spPr>
          <a:xfrm>
            <a:off x="1132088" y="2253903"/>
            <a:ext cx="1942416" cy="169598"/>
          </a:xfrm>
          <a:prstGeom prst="rect">
            <a:avLst/>
          </a:prstGeom>
        </p:spPr>
        <p:txBody>
          <a:bodyPr vert="horz" wrap="square" lIns="0" tIns="0" rIns="0" bIns="0" rtlCol="0">
            <a:spAutoFit/>
          </a:bodyPr>
          <a:lstStyle/>
          <a:p>
            <a:pPr marL="13999"/>
            <a:r>
              <a:rPr sz="1102" b="1" dirty="0">
                <a:solidFill>
                  <a:srgbClr val="F50000"/>
                </a:solidFill>
                <a:latin typeface="Arial"/>
                <a:cs typeface="Arial"/>
              </a:rPr>
              <a:t>.</a:t>
            </a:r>
            <a:endParaRPr sz="1102" dirty="0">
              <a:latin typeface="Arial"/>
              <a:cs typeface="Arial"/>
            </a:endParaRPr>
          </a:p>
        </p:txBody>
      </p:sp>
      <p:sp>
        <p:nvSpPr>
          <p:cNvPr id="6" name="object 6"/>
          <p:cNvSpPr txBox="1">
            <a:spLocks noGrp="1"/>
          </p:cNvSpPr>
          <p:nvPr>
            <p:ph type="title"/>
          </p:nvPr>
        </p:nvSpPr>
        <p:spPr>
          <a:xfrm>
            <a:off x="1132086" y="650024"/>
            <a:ext cx="2662148" cy="318549"/>
          </a:xfrm>
          <a:prstGeom prst="rect">
            <a:avLst/>
          </a:prstGeom>
        </p:spPr>
        <p:txBody>
          <a:bodyPr vert="horz" wrap="square" lIns="0" tIns="0" rIns="0" bIns="0" rtlCol="0" anchor="ctr">
            <a:spAutoFit/>
          </a:bodyPr>
          <a:lstStyle/>
          <a:p>
            <a:r>
              <a:rPr lang="en-US" sz="230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Kazán</a:t>
            </a:r>
            <a:endParaRPr lang="en-US" sz="23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object 18"/>
          <p:cNvSpPr txBox="1"/>
          <p:nvPr/>
        </p:nvSpPr>
        <p:spPr>
          <a:xfrm>
            <a:off x="1132087" y="4633801"/>
            <a:ext cx="1482536" cy="430887"/>
          </a:xfrm>
          <a:prstGeom prst="rect">
            <a:avLst/>
          </a:prstGeom>
        </p:spPr>
        <p:txBody>
          <a:bodyPr vert="horz" wrap="square" lIns="0" tIns="0" rIns="0" bIns="0" rtlCol="0">
            <a:spAutoFit/>
          </a:bodyPr>
          <a:lstStyle/>
          <a:p>
            <a:pPr marL="13999"/>
            <a:r>
              <a:rPr lang="en-US" sz="140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Raifa</a:t>
            </a:r>
            <a:endPar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object 19"/>
          <p:cNvSpPr txBox="1"/>
          <p:nvPr/>
        </p:nvSpPr>
        <p:spPr>
          <a:xfrm>
            <a:off x="1132088" y="6649714"/>
            <a:ext cx="2533890" cy="400110"/>
          </a:xfrm>
          <a:prstGeom prst="rect">
            <a:avLst/>
          </a:prstGeom>
        </p:spPr>
        <p:txBody>
          <a:bodyPr vert="horz" wrap="square" lIns="0" tIns="0" rIns="0" bIns="0" rtlCol="0">
            <a:spAutoFit/>
          </a:bodyPr>
          <a:lstStyle/>
          <a:p>
            <a:pPr marL="13999"/>
            <a:r>
              <a:rPr lang="en-US" sz="140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Elabuga</a:t>
            </a:r>
            <a:endPar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object 20"/>
          <p:cNvSpPr txBox="1"/>
          <p:nvPr/>
        </p:nvSpPr>
        <p:spPr>
          <a:xfrm>
            <a:off x="4133224" y="4633801"/>
            <a:ext cx="2774279" cy="646331"/>
          </a:xfrm>
          <a:prstGeom prst="rect">
            <a:avLst/>
          </a:prstGeom>
        </p:spPr>
        <p:txBody>
          <a:bodyPr vert="horz" wrap="square" lIns="0" tIns="0" rIns="0" bIns="0" rtlCol="0">
            <a:spAutoFit/>
          </a:bodyPr>
          <a:lstStyle/>
          <a:p>
            <a:pPr marL="13999"/>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Museo de Chak-chak en Staro-Tártaro Sloboda</a:t>
            </a: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object 21"/>
          <p:cNvSpPr txBox="1"/>
          <p:nvPr/>
        </p:nvSpPr>
        <p:spPr>
          <a:xfrm>
            <a:off x="4133225" y="6649714"/>
            <a:ext cx="2533890" cy="215444"/>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rio Volga</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object 23"/>
          <p:cNvSpPr txBox="1"/>
          <p:nvPr/>
        </p:nvSpPr>
        <p:spPr>
          <a:xfrm>
            <a:off x="7134360" y="6591646"/>
            <a:ext cx="2484401" cy="646331"/>
          </a:xfrm>
          <a:prstGeom prst="rect">
            <a:avLst/>
          </a:prstGeom>
        </p:spPr>
        <p:txBody>
          <a:bodyPr vert="horz" wrap="square" lIns="0" tIns="0" rIns="0" bIns="0" rtlCol="0">
            <a:spAutoFit/>
          </a:bodyPr>
          <a:lstStyle/>
          <a:p>
            <a:pPr marL="13999"/>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centro de Kazán con el Kremlin</a:t>
            </a: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Прямоугольник 4"/>
          <p:cNvSpPr/>
          <p:nvPr/>
        </p:nvSpPr>
        <p:spPr>
          <a:xfrm>
            <a:off x="7073097" y="4623560"/>
            <a:ext cx="1077796" cy="523220"/>
          </a:xfrm>
          <a:prstGeom prst="rect">
            <a:avLst/>
          </a:prstGeom>
        </p:spPr>
        <p:txBody>
          <a:bodyPr wrap="none">
            <a:spAutoFit/>
          </a:bodyPr>
          <a:lstStyle/>
          <a:p>
            <a:r>
              <a:rPr lang="en-US" sz="140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Sviyazhsk</a:t>
            </a:r>
            <a:endPar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endParaRPr lang="en-US" sz="1400" i="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8" name="Рисунок 7">
            <a:extLst>
              <a:ext uri="{FF2B5EF4-FFF2-40B4-BE49-F238E27FC236}">
                <a16:creationId xmlns:a16="http://schemas.microsoft.com/office/drawing/2014/main" xmlns="" id="{B1FEF8BF-7A3E-485C-95B4-1ED553EB76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6087" y="3053777"/>
            <a:ext cx="2519891" cy="1538063"/>
          </a:xfrm>
          <a:prstGeom prst="rect">
            <a:avLst/>
          </a:prstGeom>
        </p:spPr>
      </p:pic>
      <p:pic>
        <p:nvPicPr>
          <p:cNvPr id="10" name="Рисунок 9">
            <a:extLst>
              <a:ext uri="{FF2B5EF4-FFF2-40B4-BE49-F238E27FC236}">
                <a16:creationId xmlns:a16="http://schemas.microsoft.com/office/drawing/2014/main" xmlns="" id="{92E59DDD-9A0B-4455-AA2D-8D6B6A4BAA5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33224" y="3053777"/>
            <a:ext cx="2533892" cy="1538063"/>
          </a:xfrm>
          <a:prstGeom prst="rect">
            <a:avLst/>
          </a:prstGeom>
        </p:spPr>
      </p:pic>
      <p:pic>
        <p:nvPicPr>
          <p:cNvPr id="12" name="Рисунок 11">
            <a:extLst>
              <a:ext uri="{FF2B5EF4-FFF2-40B4-BE49-F238E27FC236}">
                <a16:creationId xmlns:a16="http://schemas.microsoft.com/office/drawing/2014/main" xmlns="" id="{C4456E05-1229-479D-A9AF-E97EC0522E3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34362" y="3073364"/>
            <a:ext cx="2470401" cy="1518476"/>
          </a:xfrm>
          <a:prstGeom prst="rect">
            <a:avLst/>
          </a:prstGeom>
        </p:spPr>
      </p:pic>
      <p:pic>
        <p:nvPicPr>
          <p:cNvPr id="14" name="Рисунок 13">
            <a:extLst>
              <a:ext uri="{FF2B5EF4-FFF2-40B4-BE49-F238E27FC236}">
                <a16:creationId xmlns:a16="http://schemas.microsoft.com/office/drawing/2014/main" xmlns="" id="{D53B5119-4616-404D-BF5A-7CBF6692900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32087" y="5064687"/>
            <a:ext cx="2533891" cy="1444605"/>
          </a:xfrm>
          <a:prstGeom prst="rect">
            <a:avLst/>
          </a:prstGeom>
        </p:spPr>
      </p:pic>
      <p:pic>
        <p:nvPicPr>
          <p:cNvPr id="16" name="Рисунок 15">
            <a:extLst>
              <a:ext uri="{FF2B5EF4-FFF2-40B4-BE49-F238E27FC236}">
                <a16:creationId xmlns:a16="http://schemas.microsoft.com/office/drawing/2014/main" xmlns="" id="{3C65A2C0-E377-436E-8CA1-6918513F29D6}"/>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133223" y="5064688"/>
            <a:ext cx="2533891" cy="1444604"/>
          </a:xfrm>
          <a:prstGeom prst="rect">
            <a:avLst/>
          </a:prstGeom>
        </p:spPr>
      </p:pic>
      <p:pic>
        <p:nvPicPr>
          <p:cNvPr id="32" name="Рисунок 31">
            <a:extLst>
              <a:ext uri="{FF2B5EF4-FFF2-40B4-BE49-F238E27FC236}">
                <a16:creationId xmlns:a16="http://schemas.microsoft.com/office/drawing/2014/main" xmlns="" id="{5C006FFA-4E1B-4CEF-9846-A13D478C9FD7}"/>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134360" y="5064688"/>
            <a:ext cx="2470404" cy="1444604"/>
          </a:xfrm>
          <a:prstGeom prst="rect">
            <a:avLst/>
          </a:prstGeom>
        </p:spPr>
      </p:pic>
    </p:spTree>
    <p:extLst>
      <p:ext uri="{BB962C8B-B14F-4D97-AF65-F5344CB8AC3E}">
        <p14:creationId xmlns:p14="http://schemas.microsoft.com/office/powerpoint/2010/main" xmlns="" val="3175561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a:extLst>
              <a:ext uri="{FF2B5EF4-FFF2-40B4-BE49-F238E27FC236}">
                <a16:creationId xmlns:a16="http://schemas.microsoft.com/office/drawing/2014/main" xmlns="" id="{537278FF-6680-45DB-9A02-AF123EFF12B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39"/>
            <a:ext cx="10691813" cy="7558636"/>
          </a:xfrm>
          <a:prstGeom prst="rect">
            <a:avLst/>
          </a:prstGeom>
        </p:spPr>
      </p:pic>
      <p:sp>
        <p:nvSpPr>
          <p:cNvPr id="2" name="object 2"/>
          <p:cNvSpPr txBox="1"/>
          <p:nvPr/>
        </p:nvSpPr>
        <p:spPr>
          <a:xfrm>
            <a:off x="1132086" y="1142710"/>
            <a:ext cx="8413309" cy="1508105"/>
          </a:xfrm>
          <a:prstGeom prst="rect">
            <a:avLst/>
          </a:prstGeom>
        </p:spPr>
        <p:txBody>
          <a:bodyPr vert="horz" wrap="square" lIns="0" tIns="0" rIns="0" bIns="0" rtlCol="0">
            <a:spAutoFit/>
          </a:bodyPr>
          <a:lstStyle/>
          <a:p>
            <a:pPr marL="13999" marR="5600" algn="just"/>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 República de Mordovia esta situada en la región del Volga, en el centro de la parte Europea de la Federación Rusa, en las cuencas de los ríos Oká y Volga. La capital de la República es Saransk, ubicada en el centro-este de la region, a unos 600 km al Este de Moscú. La ciudad de Saransk es conocida en el extranjero, especialmente en Francia, por ser la residencia oficial del actor francés Gerard Depardieu, quien en el año 2013 recibio pasaporte Ruso después de dejar Francia como protesta por considerar sus impuestos demasiado elevados.</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bject 3"/>
          <p:cNvSpPr txBox="1">
            <a:spLocks noGrp="1"/>
          </p:cNvSpPr>
          <p:nvPr>
            <p:ph type="title"/>
          </p:nvPr>
        </p:nvSpPr>
        <p:spPr>
          <a:xfrm>
            <a:off x="1132087" y="738588"/>
            <a:ext cx="1665928" cy="353943"/>
          </a:xfrm>
          <a:prstGeom prst="rect">
            <a:avLst/>
          </a:prstGeom>
        </p:spPr>
        <p:txBody>
          <a:bodyPr vert="horz" wrap="square" lIns="0" tIns="0" rIns="0" bIns="0" rtlCol="0" anchor="ctr">
            <a:spAutoFit/>
          </a:bodyPr>
          <a:lstStyle/>
          <a:p>
            <a:pPr marL="13999">
              <a:lnSpc>
                <a:spcPct val="100000"/>
              </a:lnSpc>
            </a:pPr>
            <a:r>
              <a:rPr sz="2300" b="1"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SARANSK</a:t>
            </a:r>
          </a:p>
        </p:txBody>
      </p:sp>
      <p:sp>
        <p:nvSpPr>
          <p:cNvPr id="13" name="object 13"/>
          <p:cNvSpPr txBox="1"/>
          <p:nvPr/>
        </p:nvSpPr>
        <p:spPr>
          <a:xfrm>
            <a:off x="1160087" y="4446174"/>
            <a:ext cx="2210505" cy="215444"/>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Monasterio </a:t>
            </a:r>
            <a:r>
              <a:rPr sz="140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Sanaksar</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object 14"/>
          <p:cNvSpPr txBox="1"/>
          <p:nvPr/>
        </p:nvSpPr>
        <p:spPr>
          <a:xfrm>
            <a:off x="1192510" y="6478017"/>
            <a:ext cx="2764269" cy="430887"/>
          </a:xfrm>
          <a:prstGeom prst="rect">
            <a:avLst/>
          </a:prstGeom>
        </p:spPr>
        <p:txBody>
          <a:bodyPr vert="horz" wrap="square" lIns="0" tIns="0" rIns="0" bIns="0" rtlCol="0">
            <a:spAutoFit/>
          </a:bodyPr>
          <a:lstStyle/>
          <a:p>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Museo Mordovino de bellas artes de Erzia</a:t>
            </a:r>
          </a:p>
        </p:txBody>
      </p:sp>
      <p:sp>
        <p:nvSpPr>
          <p:cNvPr id="15" name="object 15"/>
          <p:cNvSpPr txBox="1"/>
          <p:nvPr/>
        </p:nvSpPr>
        <p:spPr>
          <a:xfrm>
            <a:off x="4097763" y="4314030"/>
            <a:ext cx="2785840" cy="807913"/>
          </a:xfrm>
          <a:prstGeom prst="rect">
            <a:avLst/>
          </a:prstGeom>
        </p:spPr>
        <p:txBody>
          <a:bodyPr vert="horz" wrap="square" lIns="0" tIns="0" rIns="0" bIns="0" rtlCol="0">
            <a:spAutoFit/>
          </a:bodyPr>
          <a:lstStyle/>
          <a:p>
            <a:pPr marL="13999" marR="5600">
              <a:lnSpc>
                <a:spcPct val="125000"/>
              </a:lnSpc>
            </a:pPr>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museo etnográfico del pueblo mordovino</a:t>
            </a:r>
          </a:p>
          <a:p>
            <a:pPr marL="13999" marR="5600">
              <a:lnSpc>
                <a:spcPct val="125000"/>
              </a:lnSpc>
            </a:pP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object 16"/>
          <p:cNvSpPr txBox="1"/>
          <p:nvPr/>
        </p:nvSpPr>
        <p:spPr>
          <a:xfrm>
            <a:off x="4050389" y="6498906"/>
            <a:ext cx="2684646" cy="646331"/>
          </a:xfrm>
          <a:prstGeom prst="rect">
            <a:avLst/>
          </a:prstGeom>
        </p:spPr>
        <p:txBody>
          <a:bodyPr vert="horz" wrap="square" lIns="0" tIns="0" rIns="0" bIns="0" rtlCol="0">
            <a:spAutoFit/>
          </a:bodyPr>
          <a:lstStyle/>
          <a:p>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Monasterio de San Juan el Evangelista en Makarovka</a:t>
            </a: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object 17"/>
          <p:cNvSpPr txBox="1"/>
          <p:nvPr/>
        </p:nvSpPr>
        <p:spPr>
          <a:xfrm>
            <a:off x="6997505" y="4373561"/>
            <a:ext cx="2727252" cy="646331"/>
          </a:xfrm>
          <a:prstGeom prst="rect">
            <a:avLst/>
          </a:prstGeom>
        </p:spPr>
        <p:txBody>
          <a:bodyPr vert="horz" wrap="square" lIns="0" tIns="0" rIns="0" bIns="0" rtlCol="0">
            <a:spAutoFit/>
          </a:bodyPr>
          <a:lstStyle/>
          <a:p>
            <a:pPr marL="13999"/>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Catedral de Guerrero San Justo Feodor Ushakov</a:t>
            </a: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object 18"/>
          <p:cNvSpPr txBox="1"/>
          <p:nvPr/>
        </p:nvSpPr>
        <p:spPr>
          <a:xfrm>
            <a:off x="6997505" y="6385042"/>
            <a:ext cx="2857879" cy="538609"/>
          </a:xfrm>
          <a:prstGeom prst="rect">
            <a:avLst/>
          </a:prstGeom>
        </p:spPr>
        <p:txBody>
          <a:bodyPr vert="horz" wrap="square" lIns="0" tIns="0" rIns="0" bIns="0" rtlCol="0">
            <a:spAutoFit/>
          </a:bodyPr>
          <a:lstStyle/>
          <a:p>
            <a:pPr marL="13999" marR="5600">
              <a:lnSpc>
                <a:spcPct val="125000"/>
              </a:lnSpc>
            </a:pPr>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parque nacional de Piter Smidovich</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object 5"/>
          <p:cNvSpPr/>
          <p:nvPr/>
        </p:nvSpPr>
        <p:spPr>
          <a:xfrm>
            <a:off x="1160087" y="2851721"/>
            <a:ext cx="2519891" cy="1511935"/>
          </a:xfrm>
          <a:prstGeom prst="rect">
            <a:avLst/>
          </a:prstGeom>
          <a:blipFill>
            <a:blip r:embed="rId3" cstate="print"/>
            <a:stretch>
              <a:fillRect/>
            </a:stretch>
          </a:blipFill>
        </p:spPr>
        <p:txBody>
          <a:bodyPr wrap="square" lIns="0" tIns="0" rIns="0" bIns="0" rtlCol="0"/>
          <a:lstStyle/>
          <a:p>
            <a:endParaRPr sz="1984" dirty="0"/>
          </a:p>
        </p:txBody>
      </p:sp>
      <p:sp>
        <p:nvSpPr>
          <p:cNvPr id="23" name="object 8"/>
          <p:cNvSpPr/>
          <p:nvPr/>
        </p:nvSpPr>
        <p:spPr>
          <a:xfrm>
            <a:off x="4071796" y="4863204"/>
            <a:ext cx="2519892" cy="1579637"/>
          </a:xfrm>
          <a:prstGeom prst="rect">
            <a:avLst/>
          </a:prstGeom>
          <a:blipFill>
            <a:blip r:embed="rId4" cstate="print"/>
            <a:stretch>
              <a:fillRect/>
            </a:stretch>
          </a:blipFill>
        </p:spPr>
        <p:txBody>
          <a:bodyPr wrap="square" lIns="0" tIns="0" rIns="0" bIns="0" rtlCol="0"/>
          <a:lstStyle/>
          <a:p>
            <a:endParaRPr sz="1984" dirty="0"/>
          </a:p>
        </p:txBody>
      </p:sp>
      <p:sp>
        <p:nvSpPr>
          <p:cNvPr id="24" name="object 9"/>
          <p:cNvSpPr/>
          <p:nvPr/>
        </p:nvSpPr>
        <p:spPr>
          <a:xfrm>
            <a:off x="7025503" y="2851721"/>
            <a:ext cx="2519892" cy="1511935"/>
          </a:xfrm>
          <a:prstGeom prst="rect">
            <a:avLst/>
          </a:prstGeom>
          <a:blipFill>
            <a:blip r:embed="rId5" cstate="print"/>
            <a:stretch>
              <a:fillRect/>
            </a:stretch>
          </a:blipFill>
        </p:spPr>
        <p:txBody>
          <a:bodyPr wrap="square" lIns="0" tIns="0" rIns="0" bIns="0" rtlCol="0"/>
          <a:lstStyle/>
          <a:p>
            <a:endParaRPr sz="1984" dirty="0"/>
          </a:p>
        </p:txBody>
      </p:sp>
      <p:sp>
        <p:nvSpPr>
          <p:cNvPr id="25" name="object 10"/>
          <p:cNvSpPr/>
          <p:nvPr/>
        </p:nvSpPr>
        <p:spPr>
          <a:xfrm>
            <a:off x="7025503" y="4863204"/>
            <a:ext cx="2519892" cy="1511935"/>
          </a:xfrm>
          <a:prstGeom prst="rect">
            <a:avLst/>
          </a:prstGeom>
          <a:blipFill>
            <a:blip r:embed="rId6" cstate="print"/>
            <a:stretch>
              <a:fillRect/>
            </a:stretch>
          </a:blipFill>
        </p:spPr>
        <p:txBody>
          <a:bodyPr wrap="square" lIns="0" tIns="0" rIns="0" bIns="0" rtlCol="0"/>
          <a:lstStyle/>
          <a:p>
            <a:endParaRPr sz="1984" dirty="0"/>
          </a:p>
        </p:txBody>
      </p:sp>
      <p:pic>
        <p:nvPicPr>
          <p:cNvPr id="4" name="Рисунок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085960" y="2851721"/>
            <a:ext cx="2519892" cy="1485317"/>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192510" y="4894658"/>
            <a:ext cx="2519891" cy="1536763"/>
          </a:xfrm>
          <a:prstGeom prst="rect">
            <a:avLst/>
          </a:prstGeom>
        </p:spPr>
      </p:pic>
    </p:spTree>
    <p:extLst>
      <p:ext uri="{BB962C8B-B14F-4D97-AF65-F5344CB8AC3E}">
        <p14:creationId xmlns:p14="http://schemas.microsoft.com/office/powerpoint/2010/main" xmlns="" val="162222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xmlns="" id="{E89BC354-8B35-450D-8B84-B6350B95FF1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919" y="1039"/>
            <a:ext cx="10691813" cy="7558636"/>
          </a:xfrm>
          <a:prstGeom prst="rect">
            <a:avLst/>
          </a:prstGeom>
        </p:spPr>
      </p:pic>
      <p:sp>
        <p:nvSpPr>
          <p:cNvPr id="2" name="object 2"/>
          <p:cNvSpPr txBox="1">
            <a:spLocks noGrp="1"/>
          </p:cNvSpPr>
          <p:nvPr>
            <p:ph type="title"/>
          </p:nvPr>
        </p:nvSpPr>
        <p:spPr>
          <a:xfrm>
            <a:off x="1132087" y="738590"/>
            <a:ext cx="3183059" cy="353943"/>
          </a:xfrm>
          <a:prstGeom prst="rect">
            <a:avLst/>
          </a:prstGeom>
        </p:spPr>
        <p:txBody>
          <a:bodyPr vert="horz" wrap="square" lIns="0" tIns="0" rIns="0" bIns="0" rtlCol="0" anchor="ctr">
            <a:spAutoFit/>
          </a:bodyPr>
          <a:lstStyle/>
          <a:p>
            <a:pPr marL="13999">
              <a:lnSpc>
                <a:spcPct val="100000"/>
              </a:lnSpc>
            </a:pPr>
            <a:r>
              <a:rPr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ROS</a:t>
            </a:r>
            <a:r>
              <a:rPr sz="2300" spc="-77"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T</a:t>
            </a:r>
            <a:r>
              <a:rPr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a:t>
            </a:r>
            <a:r>
              <a:rPr sz="2300" spc="-17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V</a:t>
            </a:r>
            <a:r>
              <a:rPr lang="en-US"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DEL </a:t>
            </a:r>
            <a:r>
              <a:rPr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DON</a:t>
            </a:r>
          </a:p>
        </p:txBody>
      </p:sp>
      <p:sp>
        <p:nvSpPr>
          <p:cNvPr id="3" name="object 3"/>
          <p:cNvSpPr txBox="1"/>
          <p:nvPr/>
        </p:nvSpPr>
        <p:spPr>
          <a:xfrm>
            <a:off x="1132087" y="1160780"/>
            <a:ext cx="8514935" cy="1508105"/>
          </a:xfrm>
          <a:prstGeom prst="rect">
            <a:avLst/>
          </a:prstGeom>
        </p:spPr>
        <p:txBody>
          <a:bodyPr vert="horz" wrap="square" lIns="0" tIns="0" rIns="0" bIns="0" rtlCol="0">
            <a:spAutoFit/>
          </a:bodyPr>
          <a:lstStyle/>
          <a:p>
            <a:pPr marL="13999" algn="just"/>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Rostov del Don es una ciudad mítica del sur de Rusia. Debe tenerse en cuenta que no es sólo una de las ciudades más grandes de Rusia, sino también tiene el lugar trigésimo en toda Europa en el ranking de población. En 2008 fue reconocida una ciudad de gloria militar.</a:t>
            </a:r>
            <a:b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br>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Fue la Emperatriz Isabel quien fundo la ciudad por el decreto del 15 de Diciembre de 1749. Capital de la tierra de cosacos debe su nombre a la ubicación, ya que se encuentra a orillas del río Don. </a:t>
            </a:r>
            <a:endPar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lgn="just"/>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object 18"/>
          <p:cNvSpPr txBox="1"/>
          <p:nvPr/>
        </p:nvSpPr>
        <p:spPr>
          <a:xfrm>
            <a:off x="1132087" y="4336133"/>
            <a:ext cx="2533890" cy="215444"/>
          </a:xfrm>
          <a:prstGeom prst="rect">
            <a:avLst/>
          </a:prstGeom>
        </p:spPr>
        <p:txBody>
          <a:bodyPr vert="horz" wrap="square" lIns="0" tIns="0" rIns="0" bIns="0" rtlCol="0">
            <a:spAutoFit/>
          </a:bodyPr>
          <a:lstStyle/>
          <a:p>
            <a:pPr marL="13999"/>
            <a:r>
              <a:rPr lang="en-US" sz="14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terraplen</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object 19"/>
          <p:cNvSpPr txBox="1"/>
          <p:nvPr/>
        </p:nvSpPr>
        <p:spPr>
          <a:xfrm>
            <a:off x="1132087" y="6434269"/>
            <a:ext cx="2853076" cy="215444"/>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Monumento “Fuego eterno”</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object 20"/>
          <p:cNvSpPr txBox="1"/>
          <p:nvPr/>
        </p:nvSpPr>
        <p:spPr>
          <a:xfrm>
            <a:off x="4131044" y="4340723"/>
            <a:ext cx="2677182" cy="215444"/>
          </a:xfrm>
          <a:prstGeom prst="rect">
            <a:avLst/>
          </a:prstGeom>
        </p:spPr>
        <p:txBody>
          <a:bodyPr vert="horz" wrap="square" lIns="0" tIns="0" rIns="0" bIns="0" rtlCol="0">
            <a:spAutoFit/>
          </a:bodyPr>
          <a:lstStyle/>
          <a:p>
            <a:pPr marL="13999"/>
            <a:r>
              <a:rPr lang="en-US" sz="1400"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 casa al reves</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object 21"/>
          <p:cNvSpPr txBox="1"/>
          <p:nvPr/>
        </p:nvSpPr>
        <p:spPr>
          <a:xfrm>
            <a:off x="4136606" y="6434270"/>
            <a:ext cx="2533891" cy="430887"/>
          </a:xfrm>
          <a:prstGeom prst="rect">
            <a:avLst/>
          </a:prstGeom>
        </p:spPr>
        <p:txBody>
          <a:bodyPr vert="horz" wrap="square" lIns="0" tIns="0" rIns="0" bIns="0" rtlCol="0">
            <a:spAutoFit/>
          </a:bodyPr>
          <a:lstStyle/>
          <a:p>
            <a:pPr marL="13999"/>
            <a:r>
              <a:rPr lang="en-US" sz="14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Lugares historicos de los Casacos del Don</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object 22"/>
          <p:cNvSpPr txBox="1"/>
          <p:nvPr/>
        </p:nvSpPr>
        <p:spPr>
          <a:xfrm>
            <a:off x="7113133" y="4368701"/>
            <a:ext cx="2533889" cy="430887"/>
          </a:xfrm>
          <a:prstGeom prst="rect">
            <a:avLst/>
          </a:prstGeom>
        </p:spPr>
        <p:txBody>
          <a:bodyPr vert="horz" wrap="square" lIns="0" tIns="0" rIns="0" bIns="0" rtlCol="0">
            <a:spAutoFit/>
          </a:bodyPr>
          <a:lstStyle/>
          <a:p>
            <a:pPr marL="13999"/>
            <a:r>
              <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Pavlovsky Ochakovskaya</a:t>
            </a:r>
            <a:r>
              <a:rPr sz="1400" spc="-12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Spit</a:t>
            </a:r>
          </a:p>
        </p:txBody>
      </p:sp>
      <p:sp>
        <p:nvSpPr>
          <p:cNvPr id="23" name="object 23"/>
          <p:cNvSpPr txBox="1"/>
          <p:nvPr/>
        </p:nvSpPr>
        <p:spPr>
          <a:xfrm>
            <a:off x="7138256" y="6470624"/>
            <a:ext cx="2712737" cy="215444"/>
          </a:xfrm>
          <a:prstGeom prst="rect">
            <a:avLst/>
          </a:prstGeom>
        </p:spPr>
        <p:txBody>
          <a:bodyPr vert="horz" wrap="square" lIns="0" tIns="0" rIns="0" bIns="0" rtlCol="0">
            <a:spAutoFit/>
          </a:bodyPr>
          <a:lstStyle/>
          <a:p>
            <a:pPr marL="13999"/>
            <a:r>
              <a:rPr lang="en-US" sz="1400"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museo de Azov</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object 8"/>
          <p:cNvSpPr/>
          <p:nvPr/>
        </p:nvSpPr>
        <p:spPr>
          <a:xfrm>
            <a:off x="1132087" y="2784007"/>
            <a:ext cx="2690682" cy="1511935"/>
          </a:xfrm>
          <a:prstGeom prst="rect">
            <a:avLst/>
          </a:prstGeom>
          <a:blipFill>
            <a:blip r:embed="rId3" cstate="print"/>
            <a:stretch>
              <a:fillRect/>
            </a:stretch>
          </a:blipFill>
        </p:spPr>
        <p:txBody>
          <a:bodyPr wrap="square" lIns="0" tIns="0" rIns="0" bIns="0" rtlCol="0"/>
          <a:lstStyle/>
          <a:p>
            <a:endParaRPr sz="1984" dirty="0"/>
          </a:p>
        </p:txBody>
      </p:sp>
      <p:sp>
        <p:nvSpPr>
          <p:cNvPr id="26" name="object 9"/>
          <p:cNvSpPr/>
          <p:nvPr/>
        </p:nvSpPr>
        <p:spPr>
          <a:xfrm>
            <a:off x="1160081" y="4809604"/>
            <a:ext cx="2666055" cy="1511935"/>
          </a:xfrm>
          <a:prstGeom prst="rect">
            <a:avLst/>
          </a:prstGeom>
          <a:blipFill>
            <a:blip r:embed="rId4" cstate="print"/>
            <a:stretch>
              <a:fillRect/>
            </a:stretch>
          </a:blipFill>
        </p:spPr>
        <p:txBody>
          <a:bodyPr wrap="square" lIns="0" tIns="0" rIns="0" bIns="0" rtlCol="0"/>
          <a:lstStyle/>
          <a:p>
            <a:endParaRPr sz="1984" dirty="0"/>
          </a:p>
        </p:txBody>
      </p:sp>
      <p:sp>
        <p:nvSpPr>
          <p:cNvPr id="27" name="object 10"/>
          <p:cNvSpPr/>
          <p:nvPr/>
        </p:nvSpPr>
        <p:spPr>
          <a:xfrm>
            <a:off x="4136606" y="2784006"/>
            <a:ext cx="2676687" cy="1511935"/>
          </a:xfrm>
          <a:prstGeom prst="rect">
            <a:avLst/>
          </a:prstGeom>
          <a:blipFill>
            <a:blip r:embed="rId5" cstate="print"/>
            <a:stretch>
              <a:fillRect/>
            </a:stretch>
          </a:blipFill>
        </p:spPr>
        <p:txBody>
          <a:bodyPr wrap="square" lIns="0" tIns="0" rIns="0" bIns="0" rtlCol="0"/>
          <a:lstStyle/>
          <a:p>
            <a:endParaRPr sz="1984" dirty="0"/>
          </a:p>
        </p:txBody>
      </p:sp>
      <p:sp>
        <p:nvSpPr>
          <p:cNvPr id="28" name="object 11"/>
          <p:cNvSpPr/>
          <p:nvPr/>
        </p:nvSpPr>
        <p:spPr>
          <a:xfrm>
            <a:off x="4150605" y="4809604"/>
            <a:ext cx="2663183" cy="1511935"/>
          </a:xfrm>
          <a:prstGeom prst="rect">
            <a:avLst/>
          </a:prstGeom>
          <a:blipFill>
            <a:blip r:embed="rId6" cstate="print"/>
            <a:stretch>
              <a:fillRect/>
            </a:stretch>
          </a:blipFill>
        </p:spPr>
        <p:txBody>
          <a:bodyPr wrap="square" lIns="0" tIns="0" rIns="0" bIns="0" rtlCol="0"/>
          <a:lstStyle/>
          <a:p>
            <a:endParaRPr sz="1984" dirty="0"/>
          </a:p>
        </p:txBody>
      </p:sp>
      <p:sp>
        <p:nvSpPr>
          <p:cNvPr id="29" name="object 12"/>
          <p:cNvSpPr/>
          <p:nvPr/>
        </p:nvSpPr>
        <p:spPr>
          <a:xfrm>
            <a:off x="7127130" y="2784006"/>
            <a:ext cx="2519892" cy="1511935"/>
          </a:xfrm>
          <a:prstGeom prst="rect">
            <a:avLst/>
          </a:prstGeom>
          <a:blipFill>
            <a:blip r:embed="rId7" cstate="print"/>
            <a:stretch>
              <a:fillRect/>
            </a:stretch>
          </a:blipFill>
        </p:spPr>
        <p:txBody>
          <a:bodyPr wrap="square" lIns="0" tIns="0" rIns="0" bIns="0" rtlCol="0"/>
          <a:lstStyle/>
          <a:p>
            <a:endParaRPr sz="1984" dirty="0"/>
          </a:p>
        </p:txBody>
      </p:sp>
      <p:sp>
        <p:nvSpPr>
          <p:cNvPr id="30" name="object 13"/>
          <p:cNvSpPr/>
          <p:nvPr/>
        </p:nvSpPr>
        <p:spPr>
          <a:xfrm>
            <a:off x="7138256" y="4852901"/>
            <a:ext cx="2519891" cy="1511935"/>
          </a:xfrm>
          <a:prstGeom prst="rect">
            <a:avLst/>
          </a:prstGeom>
          <a:blipFill>
            <a:blip r:embed="rId8" cstate="print"/>
            <a:stretch>
              <a:fillRect/>
            </a:stretch>
          </a:blipFill>
        </p:spPr>
        <p:txBody>
          <a:bodyPr wrap="square" lIns="0" tIns="0" rIns="0" bIns="0" rtlCol="0"/>
          <a:lstStyle/>
          <a:p>
            <a:endParaRPr sz="1984" dirty="0"/>
          </a:p>
        </p:txBody>
      </p:sp>
    </p:spTree>
    <p:extLst>
      <p:ext uri="{BB962C8B-B14F-4D97-AF65-F5344CB8AC3E}">
        <p14:creationId xmlns:p14="http://schemas.microsoft.com/office/powerpoint/2010/main" xmlns="" val="255605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84AE4EF1-DF95-4A5C-A33D-1A72C488775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0691813" cy="7558636"/>
          </a:xfrm>
          <a:prstGeom prst="rect">
            <a:avLst/>
          </a:prstGeom>
        </p:spPr>
      </p:pic>
      <p:sp>
        <p:nvSpPr>
          <p:cNvPr id="11" name="Текст 9">
            <a:extLst>
              <a:ext uri="{FF2B5EF4-FFF2-40B4-BE49-F238E27FC236}">
                <a16:creationId xmlns:a16="http://schemas.microsoft.com/office/drawing/2014/main" xmlns="" id="{8F526E3E-13F0-480E-94C4-AFABFD4023EF}"/>
              </a:ext>
            </a:extLst>
          </p:cNvPr>
          <p:cNvSpPr txBox="1">
            <a:spLocks/>
          </p:cNvSpPr>
          <p:nvPr/>
        </p:nvSpPr>
        <p:spPr>
          <a:xfrm>
            <a:off x="904258" y="828009"/>
            <a:ext cx="7686223" cy="1243976"/>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s-ES" sz="23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 Copa Mundial de la FIFA Rusia 2018™ </a:t>
            </a:r>
          </a:p>
          <a:p>
            <a:pPr marL="0" indent="0">
              <a:buNone/>
            </a:pPr>
            <a:r>
              <a:rPr lang="es-ES" sz="23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UN PODER UNIFICADOR</a:t>
            </a:r>
            <a:endParaRPr lang="ru-RU" sz="23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Рисунок 12">
            <a:extLst>
              <a:ext uri="{FF2B5EF4-FFF2-40B4-BE49-F238E27FC236}">
                <a16:creationId xmlns:a16="http://schemas.microsoft.com/office/drawing/2014/main" xmlns="" id="{B0543E17-D4E3-44FE-8CEF-B2AA6F3380D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17143" y="3091544"/>
            <a:ext cx="7392382" cy="5226086"/>
          </a:xfrm>
          <a:prstGeom prst="rect">
            <a:avLst/>
          </a:prstGeom>
        </p:spPr>
      </p:pic>
      <p:sp>
        <p:nvSpPr>
          <p:cNvPr id="14" name="object 7">
            <a:extLst>
              <a:ext uri="{FF2B5EF4-FFF2-40B4-BE49-F238E27FC236}">
                <a16:creationId xmlns:a16="http://schemas.microsoft.com/office/drawing/2014/main" xmlns="" id="{0DC4FEB1-68F7-4A37-BD50-5D5394007EF6}"/>
              </a:ext>
            </a:extLst>
          </p:cNvPr>
          <p:cNvSpPr txBox="1"/>
          <p:nvPr/>
        </p:nvSpPr>
        <p:spPr>
          <a:xfrm>
            <a:off x="904258" y="2039118"/>
            <a:ext cx="3048310" cy="4308872"/>
          </a:xfrm>
          <a:prstGeom prst="rect">
            <a:avLst/>
          </a:prstGeom>
        </p:spPr>
        <p:txBody>
          <a:bodyPr vert="horz" wrap="square" lIns="0" tIns="0" rIns="0" bIns="0" rtlCol="0">
            <a:spAutoFit/>
          </a:bodyPr>
          <a:lstStyle/>
          <a:p>
            <a:pPr marL="12700" marR="5080">
              <a:lnSpc>
                <a:spcPct val="100000"/>
              </a:lnSpc>
            </a:pPr>
            <a:r>
              <a:rPr lang="es-E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 Copa Mundial de fútbol</a:t>
            </a:r>
            <a:r>
              <a:rPr lang="es-ES" sz="16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r>
              <a:rPr lang="es-E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es un evento grandioso que reúne a personas de todo el mundo.</a:t>
            </a:r>
          </a:p>
          <a:p>
            <a:pPr marL="12700" marR="5080">
              <a:lnSpc>
                <a:spcPct val="100000"/>
              </a:lnSpc>
            </a:pPr>
            <a:endPar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2700" marR="5080"/>
            <a:r>
              <a:rPr lang="es-E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En 2014, el 20 ° La Copa Mundial de la FIFA</a:t>
            </a:r>
            <a:r>
              <a:rPr lang="es-ES" sz="16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r>
              <a:rPr lang="es-E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atrajo a 715.1 millones de espectadores, ocupando el 9 ° lugar por el número global de vistas entre todos los programas de televisión.</a:t>
            </a:r>
            <a:endPar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2700" marR="88900">
              <a:lnSpc>
                <a:spcPct val="100000"/>
              </a:lnSpc>
            </a:pPr>
            <a:endPar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2700" marR="88900">
              <a:lnSpc>
                <a:spcPct val="100000"/>
              </a:lnSpc>
            </a:pPr>
            <a:r>
              <a:rPr lang="es-E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número de televidentes de La Copa Mundial</a:t>
            </a:r>
            <a:r>
              <a:rPr lang="es-ES" sz="16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r>
              <a:rPr lang="es-E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es mayor que el de los Juegos Olímpicos.</a:t>
            </a:r>
            <a:endPar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478216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xmlns="" id="{95B730A1-0718-44E9-B48A-53672884086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935" y="22329"/>
            <a:ext cx="10691813" cy="7558636"/>
          </a:xfrm>
          <a:prstGeom prst="rect">
            <a:avLst/>
          </a:prstGeom>
        </p:spPr>
      </p:pic>
      <p:sp>
        <p:nvSpPr>
          <p:cNvPr id="2" name="object 2"/>
          <p:cNvSpPr txBox="1">
            <a:spLocks noGrp="1"/>
          </p:cNvSpPr>
          <p:nvPr>
            <p:ph type="title"/>
          </p:nvPr>
        </p:nvSpPr>
        <p:spPr>
          <a:xfrm>
            <a:off x="1132087" y="738590"/>
            <a:ext cx="1075853" cy="353943"/>
          </a:xfrm>
          <a:prstGeom prst="rect">
            <a:avLst/>
          </a:prstGeom>
        </p:spPr>
        <p:txBody>
          <a:bodyPr vert="horz" wrap="square" lIns="0" tIns="0" rIns="0" bIns="0" rtlCol="0" anchor="ctr">
            <a:spAutoFit/>
          </a:bodyPr>
          <a:lstStyle/>
          <a:p>
            <a:pPr marL="13999">
              <a:lnSpc>
                <a:spcPct val="100000"/>
              </a:lnSpc>
            </a:pPr>
            <a:r>
              <a:rPr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SOCHI</a:t>
            </a:r>
          </a:p>
        </p:txBody>
      </p:sp>
      <p:sp>
        <p:nvSpPr>
          <p:cNvPr id="3" name="object 3"/>
          <p:cNvSpPr txBox="1"/>
          <p:nvPr/>
        </p:nvSpPr>
        <p:spPr>
          <a:xfrm>
            <a:off x="1132086" y="1245947"/>
            <a:ext cx="8684576" cy="1077218"/>
          </a:xfrm>
          <a:prstGeom prst="rect">
            <a:avLst/>
          </a:prstGeom>
        </p:spPr>
        <p:txBody>
          <a:bodyPr vert="horz" wrap="square" lIns="0" tIns="0" rIns="0" bIns="0" rtlCol="0">
            <a:spAutoFit/>
          </a:bodyPr>
          <a:lstStyle/>
          <a:p>
            <a:pPr marL="13999" marR="5600" algn="just"/>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Sochi es una de las más famosas ciudades turísticas de Rusia, y es amada, no sólo por los residentes locales y los residentes de otras ciudades de Rusia, sino también por muchos extranjeros. La ciudad fue fundada en 1838 años. La ciudad tiene una historia muy antigua lo que confirmado por todos los hallazgos arqueológicos. Esta llamado “la perla del Mar Negro” por su extraordinaria belleza y agradable clima subtropical húmedo.</a:t>
            </a:r>
            <a:endPar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object 4"/>
          <p:cNvSpPr txBox="1"/>
          <p:nvPr/>
        </p:nvSpPr>
        <p:spPr>
          <a:xfrm>
            <a:off x="1132088" y="1917917"/>
            <a:ext cx="1410439" cy="169598"/>
          </a:xfrm>
          <a:prstGeom prst="rect">
            <a:avLst/>
          </a:prstGeom>
        </p:spPr>
        <p:txBody>
          <a:bodyPr vert="horz" wrap="square" lIns="0" tIns="0" rIns="0" bIns="0" rtlCol="0">
            <a:spAutoFit/>
          </a:bodyPr>
          <a:lstStyle/>
          <a:p>
            <a:pPr marL="13999"/>
            <a:r>
              <a:rPr sz="1102" b="1" spc="-6" dirty="0">
                <a:solidFill>
                  <a:srgbClr val="F50000"/>
                </a:solidFill>
                <a:latin typeface="Arial"/>
                <a:cs typeface="Arial"/>
              </a:rPr>
              <a:t>.</a:t>
            </a:r>
            <a:endParaRPr sz="1102" dirty="0">
              <a:latin typeface="Arial"/>
              <a:cs typeface="Arial"/>
            </a:endParaRPr>
          </a:p>
        </p:txBody>
      </p:sp>
      <p:sp>
        <p:nvSpPr>
          <p:cNvPr id="18" name="object 18"/>
          <p:cNvSpPr txBox="1"/>
          <p:nvPr/>
        </p:nvSpPr>
        <p:spPr>
          <a:xfrm>
            <a:off x="1132086" y="4587194"/>
            <a:ext cx="2519892" cy="215444"/>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parque Olimpico</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object 19"/>
          <p:cNvSpPr txBox="1"/>
          <p:nvPr/>
        </p:nvSpPr>
        <p:spPr>
          <a:xfrm>
            <a:off x="1162635" y="6497951"/>
            <a:ext cx="1704723" cy="215444"/>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monte Ajun</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object 20"/>
          <p:cNvSpPr txBox="1"/>
          <p:nvPr/>
        </p:nvSpPr>
        <p:spPr>
          <a:xfrm>
            <a:off x="4071960" y="4579878"/>
            <a:ext cx="2092534" cy="215444"/>
          </a:xfrm>
          <a:prstGeom prst="rect">
            <a:avLst/>
          </a:prstGeom>
        </p:spPr>
        <p:txBody>
          <a:bodyPr vert="horz" wrap="square" lIns="0" tIns="0" rIns="0" bIns="0" rtlCol="0">
            <a:spAutoFit/>
          </a:bodyPr>
          <a:lstStyle/>
          <a:p>
            <a:pPr marL="13999"/>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 granja de truchas</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object 21"/>
          <p:cNvSpPr txBox="1"/>
          <p:nvPr/>
        </p:nvSpPr>
        <p:spPr>
          <a:xfrm>
            <a:off x="4071960" y="6569244"/>
            <a:ext cx="3047469" cy="646331"/>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Las casas de té, isbá o típica vivienda campesina rusa</a:t>
            </a: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object 22"/>
          <p:cNvSpPr txBox="1"/>
          <p:nvPr/>
        </p:nvSpPr>
        <p:spPr>
          <a:xfrm>
            <a:off x="7119429" y="4568379"/>
            <a:ext cx="1246794" cy="215444"/>
          </a:xfrm>
          <a:prstGeom prst="rect">
            <a:avLst/>
          </a:prstGeom>
        </p:spPr>
        <p:txBody>
          <a:bodyPr vert="horz" wrap="square" lIns="0" tIns="0" rIns="0" bIns="0" rtlCol="0">
            <a:spAutoFit/>
          </a:bodyPr>
          <a:lstStyle/>
          <a:p>
            <a:pPr marL="13999"/>
            <a:r>
              <a:rPr lang="en-US" sz="1400"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Cascadas</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object 23"/>
          <p:cNvSpPr txBox="1"/>
          <p:nvPr/>
        </p:nvSpPr>
        <p:spPr>
          <a:xfrm>
            <a:off x="7119429" y="6569244"/>
            <a:ext cx="1783822" cy="215444"/>
          </a:xfrm>
          <a:prstGeom prst="rect">
            <a:avLst/>
          </a:prstGeom>
        </p:spPr>
        <p:txBody>
          <a:bodyPr vert="horz" wrap="square" lIns="0" tIns="0" rIns="0" bIns="0" rtlCol="0">
            <a:spAutoFit/>
          </a:bodyPr>
          <a:lstStyle/>
          <a:p>
            <a:pPr marL="13999"/>
            <a:r>
              <a:rPr sz="1400"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Krasnaya</a:t>
            </a:r>
            <a:r>
              <a:rPr sz="1400" spc="-11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400"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Polyana</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object 8"/>
          <p:cNvSpPr/>
          <p:nvPr/>
        </p:nvSpPr>
        <p:spPr>
          <a:xfrm>
            <a:off x="1132086" y="2869324"/>
            <a:ext cx="2725211" cy="1624083"/>
          </a:xfrm>
          <a:prstGeom prst="rect">
            <a:avLst/>
          </a:prstGeom>
          <a:blipFill>
            <a:blip r:embed="rId3" cstate="print"/>
            <a:stretch>
              <a:fillRect/>
            </a:stretch>
          </a:blipFill>
        </p:spPr>
        <p:txBody>
          <a:bodyPr wrap="square" lIns="0" tIns="0" rIns="0" bIns="0" rtlCol="0"/>
          <a:lstStyle/>
          <a:p>
            <a:endParaRPr sz="1984" dirty="0"/>
          </a:p>
        </p:txBody>
      </p:sp>
      <p:sp>
        <p:nvSpPr>
          <p:cNvPr id="27" name="object 10"/>
          <p:cNvSpPr/>
          <p:nvPr/>
        </p:nvSpPr>
        <p:spPr>
          <a:xfrm>
            <a:off x="7121968" y="2869325"/>
            <a:ext cx="2694694" cy="1624082"/>
          </a:xfrm>
          <a:prstGeom prst="rect">
            <a:avLst/>
          </a:prstGeom>
          <a:blipFill>
            <a:blip r:embed="rId4" cstate="print"/>
            <a:stretch>
              <a:fillRect/>
            </a:stretch>
          </a:blipFill>
        </p:spPr>
        <p:txBody>
          <a:bodyPr wrap="square" lIns="0" tIns="0" rIns="0" bIns="0" rtlCol="0"/>
          <a:lstStyle/>
          <a:p>
            <a:endParaRPr sz="1984" dirty="0"/>
          </a:p>
        </p:txBody>
      </p:sp>
      <p:sp>
        <p:nvSpPr>
          <p:cNvPr id="28" name="object 11"/>
          <p:cNvSpPr/>
          <p:nvPr/>
        </p:nvSpPr>
        <p:spPr>
          <a:xfrm>
            <a:off x="7121968" y="4903044"/>
            <a:ext cx="2694694" cy="1579729"/>
          </a:xfrm>
          <a:prstGeom prst="rect">
            <a:avLst/>
          </a:prstGeom>
          <a:blipFill>
            <a:blip r:embed="rId5" cstate="print"/>
            <a:stretch>
              <a:fillRect/>
            </a:stretch>
          </a:blipFill>
        </p:spPr>
        <p:txBody>
          <a:bodyPr wrap="square" lIns="0" tIns="0" rIns="0" bIns="0" rtlCol="0"/>
          <a:lstStyle/>
          <a:p>
            <a:endParaRPr sz="1984" dirty="0"/>
          </a:p>
        </p:txBody>
      </p:sp>
      <p:pic>
        <p:nvPicPr>
          <p:cNvPr id="5" name="Рисунок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62635" y="4903044"/>
            <a:ext cx="2694662" cy="1579729"/>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071960" y="4903044"/>
            <a:ext cx="2738743" cy="1579729"/>
          </a:xfrm>
          <a:prstGeom prst="rect">
            <a:avLst/>
          </a:prstGeom>
        </p:spPr>
      </p:pic>
      <p:pic>
        <p:nvPicPr>
          <p:cNvPr id="8" name="Рисунок 7">
            <a:extLst>
              <a:ext uri="{FF2B5EF4-FFF2-40B4-BE49-F238E27FC236}">
                <a16:creationId xmlns:a16="http://schemas.microsoft.com/office/drawing/2014/main" xmlns="" id="{AA9B9D57-65D5-42DE-97A8-54B9864437B9}"/>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1960" y="2869324"/>
            <a:ext cx="2738743" cy="1624083"/>
          </a:xfrm>
          <a:prstGeom prst="rect">
            <a:avLst/>
          </a:prstGeom>
        </p:spPr>
      </p:pic>
    </p:spTree>
    <p:extLst>
      <p:ext uri="{BB962C8B-B14F-4D97-AF65-F5344CB8AC3E}">
        <p14:creationId xmlns:p14="http://schemas.microsoft.com/office/powerpoint/2010/main" xmlns="" val="2250227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xmlns="" id="{B64D5A98-E3B9-4D81-ADF7-58C3DA9B1B9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19"/>
            <a:ext cx="10691813" cy="7558636"/>
          </a:xfrm>
          <a:prstGeom prst="rect">
            <a:avLst/>
          </a:prstGeom>
        </p:spPr>
      </p:pic>
      <p:sp>
        <p:nvSpPr>
          <p:cNvPr id="2" name="object 2"/>
          <p:cNvSpPr txBox="1"/>
          <p:nvPr/>
        </p:nvSpPr>
        <p:spPr>
          <a:xfrm>
            <a:off x="1132087" y="1098411"/>
            <a:ext cx="8709771" cy="1723549"/>
          </a:xfrm>
          <a:prstGeom prst="rect">
            <a:avLst/>
          </a:prstGeom>
        </p:spPr>
        <p:txBody>
          <a:bodyPr vert="horz" wrap="square" lIns="0" tIns="0" rIns="0" bIns="0" rtlCol="0">
            <a:spAutoFit/>
          </a:bodyPr>
          <a:lstStyle/>
          <a:p>
            <a:pPr marL="13999" marR="5600" algn="just"/>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Ekaterimburgo (antes llamada Sverdlovsk) esta considerada la capital de los Urales. Durante mucho tiempo sirvió como punto de salida en el circulo de los Urales, y todavía merece atención directa a su patrimonio cultural y sus sitios históricos.  El primer reformador ruso Pedro el Grande en 1721, planeo poner en este lugar la producción de mineral de hierro. Ekaterimburgo fue la ciudad clave para explotacion de toda la region de Urales. La escala de la construcción de la ciudad no fue inferior a la de San Petersburgo. En la ciudad hay muchos lugares históricos únicos, que se deben visitar. Para los aficionados de musica moderna vale mencionar que Ekaterimburgo es la capital de rock Ruso.</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bject 3"/>
          <p:cNvSpPr txBox="1"/>
          <p:nvPr/>
        </p:nvSpPr>
        <p:spPr>
          <a:xfrm>
            <a:off x="1132088" y="1917917"/>
            <a:ext cx="1410439" cy="169598"/>
          </a:xfrm>
          <a:prstGeom prst="rect">
            <a:avLst/>
          </a:prstGeom>
        </p:spPr>
        <p:txBody>
          <a:bodyPr vert="horz" wrap="square" lIns="0" tIns="0" rIns="0" bIns="0" rtlCol="0">
            <a:spAutoFit/>
          </a:bodyPr>
          <a:lstStyle/>
          <a:p>
            <a:pPr marL="13999"/>
            <a:r>
              <a:rPr sz="1102" b="1" spc="-6" dirty="0">
                <a:solidFill>
                  <a:srgbClr val="F50000"/>
                </a:solidFill>
                <a:latin typeface="Arial"/>
                <a:cs typeface="Arial"/>
              </a:rPr>
              <a:t>.</a:t>
            </a:r>
            <a:endParaRPr sz="1102" dirty="0">
              <a:latin typeface="Arial"/>
              <a:cs typeface="Arial"/>
            </a:endParaRPr>
          </a:p>
        </p:txBody>
      </p:sp>
      <p:sp>
        <p:nvSpPr>
          <p:cNvPr id="6" name="object 6"/>
          <p:cNvSpPr txBox="1">
            <a:spLocks noGrp="1"/>
          </p:cNvSpPr>
          <p:nvPr>
            <p:ph type="title"/>
          </p:nvPr>
        </p:nvSpPr>
        <p:spPr>
          <a:xfrm>
            <a:off x="1132088" y="738590"/>
            <a:ext cx="3039220" cy="353943"/>
          </a:xfrm>
          <a:prstGeom prst="rect">
            <a:avLst/>
          </a:prstGeom>
        </p:spPr>
        <p:txBody>
          <a:bodyPr vert="horz" wrap="square" lIns="0" tIns="0" rIns="0" bIns="0" rtlCol="0" anchor="ctr">
            <a:spAutoFit/>
          </a:bodyPr>
          <a:lstStyle/>
          <a:p>
            <a:pPr marL="13999">
              <a:lnSpc>
                <a:spcPct val="100000"/>
              </a:lnSpc>
            </a:pPr>
            <a:r>
              <a:rPr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EK</a:t>
            </a:r>
            <a:r>
              <a:rPr sz="2300" spc="-225"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a:t>
            </a:r>
            <a:r>
              <a:rPr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TERI</a:t>
            </a:r>
            <a:r>
              <a:rPr lang="en-US"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a:t>
            </a:r>
            <a:r>
              <a:rPr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BURG</a:t>
            </a:r>
            <a:r>
              <a:rPr lang="en-US"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a:t>
            </a:r>
            <a:endParaRPr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object 18"/>
          <p:cNvSpPr txBox="1"/>
          <p:nvPr/>
        </p:nvSpPr>
        <p:spPr>
          <a:xfrm>
            <a:off x="1127228" y="6599076"/>
            <a:ext cx="2264256" cy="215444"/>
          </a:xfrm>
          <a:prstGeom prst="rect">
            <a:avLst/>
          </a:prstGeom>
        </p:spPr>
        <p:txBody>
          <a:bodyPr vert="horz" wrap="square" lIns="0" tIns="0" rIns="0" bIns="0" rtlCol="0">
            <a:spAutoFit/>
          </a:bodyPr>
          <a:lstStyle/>
          <a:p>
            <a:pPr marL="13999"/>
            <a:r>
              <a:rPr lang="en-US" sz="14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parque botanico</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object 19"/>
          <p:cNvSpPr txBox="1"/>
          <p:nvPr/>
        </p:nvSpPr>
        <p:spPr>
          <a:xfrm>
            <a:off x="4132356" y="4594161"/>
            <a:ext cx="1980496" cy="215444"/>
          </a:xfrm>
          <a:prstGeom prst="rect">
            <a:avLst/>
          </a:prstGeom>
        </p:spPr>
        <p:txBody>
          <a:bodyPr vert="horz" wrap="square" lIns="0" tIns="0" rIns="0" bIns="0" rtlCol="0">
            <a:spAutoFit/>
          </a:bodyPr>
          <a:lstStyle/>
          <a:p>
            <a:pPr marL="13999"/>
            <a:r>
              <a:rPr lang="en-US" sz="1400" spc="-17"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museo de </a:t>
            </a:r>
            <a:r>
              <a:rPr sz="1400" spc="-17"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Yeltsin</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object 20"/>
          <p:cNvSpPr txBox="1"/>
          <p:nvPr/>
        </p:nvSpPr>
        <p:spPr>
          <a:xfrm>
            <a:off x="4126658" y="6579187"/>
            <a:ext cx="2917419" cy="646331"/>
          </a:xfrm>
          <a:prstGeom prst="rect">
            <a:avLst/>
          </a:prstGeom>
        </p:spPr>
        <p:txBody>
          <a:bodyPr vert="horz" wrap="square" lIns="0" tIns="0" rIns="0" bIns="0" rtlCol="0">
            <a:spAutoFit/>
          </a:bodyPr>
          <a:lstStyle/>
          <a:p>
            <a:pPr marL="13999"/>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museo del arte de Piedra y de Joyería</a:t>
            </a: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object 21"/>
          <p:cNvSpPr txBox="1"/>
          <p:nvPr/>
        </p:nvSpPr>
        <p:spPr>
          <a:xfrm>
            <a:off x="7158150" y="4539657"/>
            <a:ext cx="2797011" cy="646331"/>
          </a:xfrm>
          <a:prstGeom prst="rect">
            <a:avLst/>
          </a:prstGeom>
        </p:spPr>
        <p:txBody>
          <a:bodyPr vert="horz" wrap="square" lIns="0" tIns="0" rIns="0" bIns="0" rtlCol="0">
            <a:spAutoFit/>
          </a:bodyPr>
          <a:lstStyle/>
          <a:p>
            <a:pPr marL="13999"/>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Catedral de la Sangre Derramada</a:t>
            </a: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object 22"/>
          <p:cNvSpPr txBox="1"/>
          <p:nvPr/>
        </p:nvSpPr>
        <p:spPr>
          <a:xfrm>
            <a:off x="7158149" y="6635869"/>
            <a:ext cx="2683709" cy="215444"/>
          </a:xfrm>
          <a:prstGeom prst="rect">
            <a:avLst/>
          </a:prstGeom>
        </p:spPr>
        <p:txBody>
          <a:bodyPr vert="horz" wrap="square" lIns="0" tIns="0" rIns="0" bIns="0" rtlCol="0">
            <a:spAutoFit/>
          </a:bodyPr>
          <a:lstStyle/>
          <a:p>
            <a:pPr marL="13999"/>
            <a:r>
              <a:rPr lang="en-US" sz="1400"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 cuidad de Asbest</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object 8"/>
          <p:cNvSpPr/>
          <p:nvPr/>
        </p:nvSpPr>
        <p:spPr>
          <a:xfrm>
            <a:off x="1154650" y="2969496"/>
            <a:ext cx="2650877" cy="1511935"/>
          </a:xfrm>
          <a:prstGeom prst="rect">
            <a:avLst/>
          </a:prstGeom>
          <a:blipFill>
            <a:blip r:embed="rId3" cstate="print"/>
            <a:stretch>
              <a:fillRect/>
            </a:stretch>
          </a:blipFill>
        </p:spPr>
        <p:txBody>
          <a:bodyPr wrap="square" lIns="0" tIns="0" rIns="0" bIns="0" rtlCol="0"/>
          <a:lstStyle/>
          <a:p>
            <a:endParaRPr sz="1984" dirty="0"/>
          </a:p>
        </p:txBody>
      </p:sp>
      <p:sp>
        <p:nvSpPr>
          <p:cNvPr id="26" name="object 9"/>
          <p:cNvSpPr/>
          <p:nvPr/>
        </p:nvSpPr>
        <p:spPr>
          <a:xfrm>
            <a:off x="1132086" y="5015970"/>
            <a:ext cx="2616057" cy="1511936"/>
          </a:xfrm>
          <a:prstGeom prst="rect">
            <a:avLst/>
          </a:prstGeom>
          <a:blipFill>
            <a:blip r:embed="rId4" cstate="print"/>
            <a:stretch>
              <a:fillRect/>
            </a:stretch>
          </a:blipFill>
        </p:spPr>
        <p:txBody>
          <a:bodyPr wrap="square" lIns="0" tIns="0" rIns="0" bIns="0" rtlCol="0"/>
          <a:lstStyle/>
          <a:p>
            <a:endParaRPr sz="1984" dirty="0"/>
          </a:p>
        </p:txBody>
      </p:sp>
      <p:sp>
        <p:nvSpPr>
          <p:cNvPr id="27" name="object 10"/>
          <p:cNvSpPr/>
          <p:nvPr/>
        </p:nvSpPr>
        <p:spPr>
          <a:xfrm>
            <a:off x="4132356" y="2996424"/>
            <a:ext cx="2653355" cy="1511934"/>
          </a:xfrm>
          <a:prstGeom prst="rect">
            <a:avLst/>
          </a:prstGeom>
          <a:blipFill>
            <a:blip r:embed="rId5" cstate="print"/>
            <a:stretch>
              <a:fillRect/>
            </a:stretch>
          </a:blipFill>
        </p:spPr>
        <p:txBody>
          <a:bodyPr wrap="square" lIns="0" tIns="0" rIns="0" bIns="0" rtlCol="0"/>
          <a:lstStyle/>
          <a:p>
            <a:endParaRPr sz="1984" dirty="0"/>
          </a:p>
        </p:txBody>
      </p:sp>
      <p:sp>
        <p:nvSpPr>
          <p:cNvPr id="28" name="object 11"/>
          <p:cNvSpPr/>
          <p:nvPr/>
        </p:nvSpPr>
        <p:spPr>
          <a:xfrm>
            <a:off x="7192728" y="5015970"/>
            <a:ext cx="2649130" cy="1511935"/>
          </a:xfrm>
          <a:prstGeom prst="rect">
            <a:avLst/>
          </a:prstGeom>
          <a:blipFill>
            <a:blip r:embed="rId6" cstate="print"/>
            <a:stretch>
              <a:fillRect/>
            </a:stretch>
          </a:blipFill>
        </p:spPr>
        <p:txBody>
          <a:bodyPr wrap="square" lIns="0" tIns="0" rIns="0" bIns="0" rtlCol="0"/>
          <a:lstStyle/>
          <a:p>
            <a:endParaRPr sz="1984" dirty="0"/>
          </a:p>
        </p:txBody>
      </p:sp>
      <p:sp>
        <p:nvSpPr>
          <p:cNvPr id="29" name="object 12"/>
          <p:cNvSpPr/>
          <p:nvPr/>
        </p:nvSpPr>
        <p:spPr>
          <a:xfrm>
            <a:off x="7158150" y="2996423"/>
            <a:ext cx="2683708" cy="1511935"/>
          </a:xfrm>
          <a:prstGeom prst="rect">
            <a:avLst/>
          </a:prstGeom>
          <a:blipFill>
            <a:blip r:embed="rId7" cstate="print"/>
            <a:stretch>
              <a:fillRect/>
            </a:stretch>
          </a:blipFill>
        </p:spPr>
        <p:txBody>
          <a:bodyPr wrap="square" lIns="0" tIns="0" rIns="0" bIns="0" rtlCol="0"/>
          <a:lstStyle/>
          <a:p>
            <a:endParaRPr sz="1984" dirty="0"/>
          </a:p>
        </p:txBody>
      </p:sp>
      <p:sp>
        <p:nvSpPr>
          <p:cNvPr id="4" name="Прямоугольник 3"/>
          <p:cNvSpPr/>
          <p:nvPr/>
        </p:nvSpPr>
        <p:spPr>
          <a:xfrm rot="10800000" flipV="1">
            <a:off x="1127229" y="4512080"/>
            <a:ext cx="2600248" cy="307777"/>
          </a:xfrm>
          <a:prstGeom prst="rect">
            <a:avLst/>
          </a:prstGeom>
        </p:spPr>
        <p:txBody>
          <a:bodyPr wrap="square">
            <a:spAutoFit/>
          </a:bodyPr>
          <a:lstStyle/>
          <a:p>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terraplen</a:t>
            </a:r>
            <a:endParaRPr lang="es-ES" sz="1400" i="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5" name="Рисунок 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132356" y="5015970"/>
            <a:ext cx="2676160" cy="1542800"/>
          </a:xfrm>
          <a:prstGeom prst="rect">
            <a:avLst/>
          </a:prstGeom>
        </p:spPr>
      </p:pic>
    </p:spTree>
    <p:extLst>
      <p:ext uri="{BB962C8B-B14F-4D97-AF65-F5344CB8AC3E}">
        <p14:creationId xmlns:p14="http://schemas.microsoft.com/office/powerpoint/2010/main" xmlns="" val="652817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xmlns="" id="{B64D5A98-E3B9-4D81-ADF7-58C3DA9B1B9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19"/>
            <a:ext cx="10691813" cy="7558636"/>
          </a:xfrm>
          <a:prstGeom prst="rect">
            <a:avLst/>
          </a:prstGeom>
        </p:spPr>
      </p:pic>
      <p:sp>
        <p:nvSpPr>
          <p:cNvPr id="2" name="object 2"/>
          <p:cNvSpPr txBox="1"/>
          <p:nvPr/>
        </p:nvSpPr>
        <p:spPr>
          <a:xfrm>
            <a:off x="1132088" y="1201703"/>
            <a:ext cx="8722048" cy="1292662"/>
          </a:xfrm>
          <a:prstGeom prst="rect">
            <a:avLst/>
          </a:prstGeom>
        </p:spPr>
        <p:txBody>
          <a:bodyPr vert="horz" wrap="square" lIns="0" tIns="0" rIns="0" bIns="0" rtlCol="0">
            <a:spAutoFit/>
          </a:bodyPr>
          <a:lstStyle/>
          <a:p>
            <a:pPr marL="13999" marR="5600" algn="just"/>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Ciudad del Volga, conocida como Gorki. La historia tiene su inicio a partir del siglo XIII, gracias a los esfuerzos del príncipe Vladimir. En el siglo XVI muro defensivo fue construido, el Kremlin, que se ha convertido en los asentamientos de maleza, y amplió los límites de la ciudad. No es el último papel desempeñado para Rusia. Debido a Nizhni Novgorod Minin y el príncipe Pozharsky organizaron la resistencia popular para hacer frente a los invasores polaco-lituanos. Desde el siglo XIX, la ciudad se convirtió en la sede de la feria anual mas famosa de Rusia.</a:t>
            </a:r>
          </a:p>
        </p:txBody>
      </p:sp>
      <p:sp>
        <p:nvSpPr>
          <p:cNvPr id="3" name="object 3"/>
          <p:cNvSpPr txBox="1"/>
          <p:nvPr/>
        </p:nvSpPr>
        <p:spPr>
          <a:xfrm>
            <a:off x="1132088" y="1917917"/>
            <a:ext cx="1410439" cy="169598"/>
          </a:xfrm>
          <a:prstGeom prst="rect">
            <a:avLst/>
          </a:prstGeom>
        </p:spPr>
        <p:txBody>
          <a:bodyPr vert="horz" wrap="square" lIns="0" tIns="0" rIns="0" bIns="0" rtlCol="0">
            <a:spAutoFit/>
          </a:bodyPr>
          <a:lstStyle/>
          <a:p>
            <a:pPr marL="13999"/>
            <a:r>
              <a:rPr sz="1102" b="1" spc="-6" dirty="0">
                <a:solidFill>
                  <a:srgbClr val="F50000"/>
                </a:solidFill>
                <a:latin typeface="Arial"/>
                <a:cs typeface="Arial"/>
              </a:rPr>
              <a:t>.</a:t>
            </a:r>
            <a:endParaRPr sz="1102" dirty="0">
              <a:latin typeface="Arial"/>
              <a:cs typeface="Arial"/>
            </a:endParaRPr>
          </a:p>
        </p:txBody>
      </p:sp>
      <p:sp>
        <p:nvSpPr>
          <p:cNvPr id="6" name="object 6"/>
          <p:cNvSpPr txBox="1">
            <a:spLocks noGrp="1"/>
          </p:cNvSpPr>
          <p:nvPr>
            <p:ph type="title"/>
          </p:nvPr>
        </p:nvSpPr>
        <p:spPr>
          <a:xfrm>
            <a:off x="1132087" y="731821"/>
            <a:ext cx="3860326" cy="707886"/>
          </a:xfrm>
          <a:prstGeom prst="rect">
            <a:avLst/>
          </a:prstGeom>
        </p:spPr>
        <p:txBody>
          <a:bodyPr vert="horz" wrap="square" lIns="0" tIns="0" rIns="0" bIns="0" rtlCol="0" anchor="ctr">
            <a:spAutoFit/>
          </a:bodyPr>
          <a:lstStyle/>
          <a:p>
            <a:pPr marL="13999">
              <a:lnSpc>
                <a:spcPct val="100000"/>
              </a:lnSpc>
            </a:pPr>
            <a:r>
              <a:rPr lang="en-US" sz="230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Nizhni</a:t>
            </a:r>
            <a:r>
              <a:rPr lang="en-US" sz="23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Novgorod</a:t>
            </a:r>
            <a:br>
              <a:rPr lang="en-US" sz="23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br>
            <a:endParaRPr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object 18"/>
          <p:cNvSpPr txBox="1"/>
          <p:nvPr/>
        </p:nvSpPr>
        <p:spPr>
          <a:xfrm>
            <a:off x="1138132" y="6587174"/>
            <a:ext cx="2264256" cy="430887"/>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Boldino</a:t>
            </a: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object 19"/>
          <p:cNvSpPr txBox="1"/>
          <p:nvPr/>
        </p:nvSpPr>
        <p:spPr>
          <a:xfrm>
            <a:off x="4165753" y="4556431"/>
            <a:ext cx="2771009" cy="430887"/>
          </a:xfrm>
          <a:prstGeom prst="rect">
            <a:avLst/>
          </a:prstGeom>
        </p:spPr>
        <p:txBody>
          <a:bodyPr vert="horz" wrap="square" lIns="0" tIns="0" rIns="0" bIns="0" rtlCol="0">
            <a:spAutoFit/>
          </a:bodyPr>
          <a:lstStyle/>
          <a:p>
            <a:pPr marL="13999"/>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a:t>
            </a:r>
            <a:r>
              <a:rPr lang="ru-RU"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Kremlin</a:t>
            </a: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object 20"/>
          <p:cNvSpPr txBox="1"/>
          <p:nvPr/>
        </p:nvSpPr>
        <p:spPr>
          <a:xfrm>
            <a:off x="4193284" y="6573329"/>
            <a:ext cx="2600396" cy="430887"/>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Diveevo</a:t>
            </a: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object 21"/>
          <p:cNvSpPr txBox="1"/>
          <p:nvPr/>
        </p:nvSpPr>
        <p:spPr>
          <a:xfrm>
            <a:off x="7163567" y="4576914"/>
            <a:ext cx="2735863" cy="430887"/>
          </a:xfrm>
          <a:prstGeom prst="rect">
            <a:avLst/>
          </a:prstGeom>
        </p:spPr>
        <p:txBody>
          <a:bodyPr vert="horz" wrap="square" lIns="0" tIns="0" rIns="0" bIns="0" rtlCol="0">
            <a:spAutoFit/>
          </a:bodyPr>
          <a:lstStyle/>
          <a:p>
            <a:pPr marL="13999"/>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Gorodets</a:t>
            </a: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object 22"/>
          <p:cNvSpPr txBox="1"/>
          <p:nvPr/>
        </p:nvSpPr>
        <p:spPr>
          <a:xfrm>
            <a:off x="7217208" y="6156287"/>
            <a:ext cx="2683709" cy="861774"/>
          </a:xfrm>
          <a:prstGeom prst="rect">
            <a:avLst/>
          </a:prstGeom>
        </p:spPr>
        <p:txBody>
          <a:bodyPr vert="horz" wrap="square" lIns="0" tIns="0" rIns="0" bIns="0" rtlCol="0">
            <a:spAutoFit/>
          </a:bodyPr>
          <a:lstStyle/>
          <a:p>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r>
            <a:b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br>
            <a:endPar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Semionov</a:t>
            </a: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Прямоугольник 3"/>
          <p:cNvSpPr/>
          <p:nvPr/>
        </p:nvSpPr>
        <p:spPr>
          <a:xfrm rot="10800000" flipV="1">
            <a:off x="1091909" y="4523511"/>
            <a:ext cx="2600248" cy="307777"/>
          </a:xfrm>
          <a:prstGeom prst="rect">
            <a:avLst/>
          </a:prstGeom>
        </p:spPr>
        <p:txBody>
          <a:bodyPr wrap="square">
            <a:spAutoFit/>
          </a:bodyPr>
          <a:lstStyle/>
          <a:p>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terraplen</a:t>
            </a:r>
            <a:endParaRPr lang="es-ES" sz="1400" i="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8" name="Рисунок 7">
            <a:extLst>
              <a:ext uri="{FF2B5EF4-FFF2-40B4-BE49-F238E27FC236}">
                <a16:creationId xmlns:a16="http://schemas.microsoft.com/office/drawing/2014/main" xmlns="" id="{9A304D13-6197-4956-90F6-BD28F62AEFF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38270" y="2851445"/>
            <a:ext cx="2655963" cy="1607592"/>
          </a:xfrm>
          <a:prstGeom prst="rect">
            <a:avLst/>
          </a:prstGeom>
        </p:spPr>
      </p:pic>
      <p:pic>
        <p:nvPicPr>
          <p:cNvPr id="10" name="Рисунок 9">
            <a:extLst>
              <a:ext uri="{FF2B5EF4-FFF2-40B4-BE49-F238E27FC236}">
                <a16:creationId xmlns:a16="http://schemas.microsoft.com/office/drawing/2014/main" xmlns="" id="{A749E821-511E-4F77-B5E8-E331239DCEF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65752" y="2850135"/>
            <a:ext cx="2655461" cy="1607592"/>
          </a:xfrm>
          <a:prstGeom prst="rect">
            <a:avLst/>
          </a:prstGeom>
        </p:spPr>
      </p:pic>
      <p:pic>
        <p:nvPicPr>
          <p:cNvPr id="12" name="Рисунок 11">
            <a:extLst>
              <a:ext uri="{FF2B5EF4-FFF2-40B4-BE49-F238E27FC236}">
                <a16:creationId xmlns:a16="http://schemas.microsoft.com/office/drawing/2014/main" xmlns="" id="{03CE3264-69AD-45AA-91B4-C0C09F19E1E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52734" y="2849091"/>
            <a:ext cx="2701402" cy="1608636"/>
          </a:xfrm>
          <a:prstGeom prst="rect">
            <a:avLst/>
          </a:prstGeom>
        </p:spPr>
      </p:pic>
      <p:pic>
        <p:nvPicPr>
          <p:cNvPr id="14" name="Рисунок 13">
            <a:extLst>
              <a:ext uri="{FF2B5EF4-FFF2-40B4-BE49-F238E27FC236}">
                <a16:creationId xmlns:a16="http://schemas.microsoft.com/office/drawing/2014/main" xmlns="" id="{9DBC62A9-1067-463D-B9EA-F700FA1EA81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32087" y="4917724"/>
            <a:ext cx="2662146" cy="1601436"/>
          </a:xfrm>
          <a:prstGeom prst="rect">
            <a:avLst/>
          </a:prstGeom>
        </p:spPr>
      </p:pic>
      <p:pic>
        <p:nvPicPr>
          <p:cNvPr id="16" name="Рисунок 15">
            <a:extLst>
              <a:ext uri="{FF2B5EF4-FFF2-40B4-BE49-F238E27FC236}">
                <a16:creationId xmlns:a16="http://schemas.microsoft.com/office/drawing/2014/main" xmlns="" id="{9D93A58C-5854-4180-89D0-D9FA9736CCE0}"/>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190228" y="4875531"/>
            <a:ext cx="2630985" cy="1601436"/>
          </a:xfrm>
          <a:prstGeom prst="rect">
            <a:avLst/>
          </a:prstGeom>
        </p:spPr>
      </p:pic>
      <p:pic>
        <p:nvPicPr>
          <p:cNvPr id="23" name="Рисунок 22">
            <a:extLst>
              <a:ext uri="{FF2B5EF4-FFF2-40B4-BE49-F238E27FC236}">
                <a16:creationId xmlns:a16="http://schemas.microsoft.com/office/drawing/2014/main" xmlns="" id="{34B40D11-799F-49BF-9C27-2B16EF9E5FD7}"/>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202168" y="4875532"/>
            <a:ext cx="2651968" cy="1601435"/>
          </a:xfrm>
          <a:prstGeom prst="rect">
            <a:avLst/>
          </a:prstGeom>
        </p:spPr>
      </p:pic>
    </p:spTree>
    <p:extLst>
      <p:ext uri="{BB962C8B-B14F-4D97-AF65-F5344CB8AC3E}">
        <p14:creationId xmlns:p14="http://schemas.microsoft.com/office/powerpoint/2010/main" xmlns="" val="1171443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4197C70C-77D7-4BF6-ADD2-5A25FC2BC6A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199" y="-13480"/>
            <a:ext cx="10691813" cy="7558636"/>
          </a:xfrm>
          <a:prstGeom prst="rect">
            <a:avLst/>
          </a:prstGeom>
        </p:spPr>
      </p:pic>
      <p:sp>
        <p:nvSpPr>
          <p:cNvPr id="2" name="object 2"/>
          <p:cNvSpPr/>
          <p:nvPr/>
        </p:nvSpPr>
        <p:spPr>
          <a:xfrm>
            <a:off x="6990835" y="4528805"/>
            <a:ext cx="2589889" cy="2449895"/>
          </a:xfrm>
          <a:custGeom>
            <a:avLst/>
            <a:gdLst/>
            <a:ahLst/>
            <a:cxnLst/>
            <a:rect l="l" t="t" r="r" b="b"/>
            <a:pathLst>
              <a:path w="2349500" h="2222500">
                <a:moveTo>
                  <a:pt x="1174750" y="0"/>
                </a:moveTo>
                <a:lnTo>
                  <a:pt x="1125091" y="974"/>
                </a:lnTo>
                <a:lnTo>
                  <a:pt x="1075959" y="3873"/>
                </a:lnTo>
                <a:lnTo>
                  <a:pt x="1027392" y="8658"/>
                </a:lnTo>
                <a:lnTo>
                  <a:pt x="979432" y="15289"/>
                </a:lnTo>
                <a:lnTo>
                  <a:pt x="932120" y="23729"/>
                </a:lnTo>
                <a:lnTo>
                  <a:pt x="885497" y="33938"/>
                </a:lnTo>
                <a:lnTo>
                  <a:pt x="839602" y="45879"/>
                </a:lnTo>
                <a:lnTo>
                  <a:pt x="794478" y="59512"/>
                </a:lnTo>
                <a:lnTo>
                  <a:pt x="750164" y="74799"/>
                </a:lnTo>
                <a:lnTo>
                  <a:pt x="706702" y="91702"/>
                </a:lnTo>
                <a:lnTo>
                  <a:pt x="664132" y="110182"/>
                </a:lnTo>
                <a:lnTo>
                  <a:pt x="622496" y="130200"/>
                </a:lnTo>
                <a:lnTo>
                  <a:pt x="581833" y="151717"/>
                </a:lnTo>
                <a:lnTo>
                  <a:pt x="542184" y="174696"/>
                </a:lnTo>
                <a:lnTo>
                  <a:pt x="503591" y="199098"/>
                </a:lnTo>
                <a:lnTo>
                  <a:pt x="466095" y="224884"/>
                </a:lnTo>
                <a:lnTo>
                  <a:pt x="429735" y="252015"/>
                </a:lnTo>
                <a:lnTo>
                  <a:pt x="394553" y="280453"/>
                </a:lnTo>
                <a:lnTo>
                  <a:pt x="360589" y="310160"/>
                </a:lnTo>
                <a:lnTo>
                  <a:pt x="327885" y="341096"/>
                </a:lnTo>
                <a:lnTo>
                  <a:pt x="296481" y="373224"/>
                </a:lnTo>
                <a:lnTo>
                  <a:pt x="266418" y="406504"/>
                </a:lnTo>
                <a:lnTo>
                  <a:pt x="237736" y="440898"/>
                </a:lnTo>
                <a:lnTo>
                  <a:pt x="210477" y="476368"/>
                </a:lnTo>
                <a:lnTo>
                  <a:pt x="184681" y="512875"/>
                </a:lnTo>
                <a:lnTo>
                  <a:pt x="160388" y="550380"/>
                </a:lnTo>
                <a:lnTo>
                  <a:pt x="137641" y="588845"/>
                </a:lnTo>
                <a:lnTo>
                  <a:pt x="116479" y="628231"/>
                </a:lnTo>
                <a:lnTo>
                  <a:pt x="96943" y="668500"/>
                </a:lnTo>
                <a:lnTo>
                  <a:pt x="79074" y="709613"/>
                </a:lnTo>
                <a:lnTo>
                  <a:pt x="62913" y="751531"/>
                </a:lnTo>
                <a:lnTo>
                  <a:pt x="48501" y="794217"/>
                </a:lnTo>
                <a:lnTo>
                  <a:pt x="35878" y="837630"/>
                </a:lnTo>
                <a:lnTo>
                  <a:pt x="25085" y="881734"/>
                </a:lnTo>
                <a:lnTo>
                  <a:pt x="16163" y="926489"/>
                </a:lnTo>
                <a:lnTo>
                  <a:pt x="9153" y="971856"/>
                </a:lnTo>
                <a:lnTo>
                  <a:pt x="4095" y="1017798"/>
                </a:lnTo>
                <a:lnTo>
                  <a:pt x="1030" y="1064275"/>
                </a:lnTo>
                <a:lnTo>
                  <a:pt x="0" y="1111250"/>
                </a:lnTo>
                <a:lnTo>
                  <a:pt x="1030" y="1158224"/>
                </a:lnTo>
                <a:lnTo>
                  <a:pt x="4095" y="1204701"/>
                </a:lnTo>
                <a:lnTo>
                  <a:pt x="9153" y="1250643"/>
                </a:lnTo>
                <a:lnTo>
                  <a:pt x="16163" y="1296010"/>
                </a:lnTo>
                <a:lnTo>
                  <a:pt x="25085" y="1340765"/>
                </a:lnTo>
                <a:lnTo>
                  <a:pt x="35878" y="1384869"/>
                </a:lnTo>
                <a:lnTo>
                  <a:pt x="48501" y="1428282"/>
                </a:lnTo>
                <a:lnTo>
                  <a:pt x="62913" y="1470968"/>
                </a:lnTo>
                <a:lnTo>
                  <a:pt x="79074" y="1512886"/>
                </a:lnTo>
                <a:lnTo>
                  <a:pt x="96943" y="1553999"/>
                </a:lnTo>
                <a:lnTo>
                  <a:pt x="116479" y="1594268"/>
                </a:lnTo>
                <a:lnTo>
                  <a:pt x="137641" y="1633654"/>
                </a:lnTo>
                <a:lnTo>
                  <a:pt x="160388" y="1672119"/>
                </a:lnTo>
                <a:lnTo>
                  <a:pt x="184681" y="1709624"/>
                </a:lnTo>
                <a:lnTo>
                  <a:pt x="210477" y="1746131"/>
                </a:lnTo>
                <a:lnTo>
                  <a:pt x="237736" y="1781601"/>
                </a:lnTo>
                <a:lnTo>
                  <a:pt x="266418" y="1815995"/>
                </a:lnTo>
                <a:lnTo>
                  <a:pt x="296481" y="1849275"/>
                </a:lnTo>
                <a:lnTo>
                  <a:pt x="327885" y="1881403"/>
                </a:lnTo>
                <a:lnTo>
                  <a:pt x="360589" y="1912339"/>
                </a:lnTo>
                <a:lnTo>
                  <a:pt x="394553" y="1942046"/>
                </a:lnTo>
                <a:lnTo>
                  <a:pt x="429735" y="1970484"/>
                </a:lnTo>
                <a:lnTo>
                  <a:pt x="466095" y="1997615"/>
                </a:lnTo>
                <a:lnTo>
                  <a:pt x="503591" y="2023401"/>
                </a:lnTo>
                <a:lnTo>
                  <a:pt x="542184" y="2047803"/>
                </a:lnTo>
                <a:lnTo>
                  <a:pt x="581833" y="2070782"/>
                </a:lnTo>
                <a:lnTo>
                  <a:pt x="622496" y="2092299"/>
                </a:lnTo>
                <a:lnTo>
                  <a:pt x="664132" y="2112317"/>
                </a:lnTo>
                <a:lnTo>
                  <a:pt x="706702" y="2130797"/>
                </a:lnTo>
                <a:lnTo>
                  <a:pt x="750164" y="2147700"/>
                </a:lnTo>
                <a:lnTo>
                  <a:pt x="794478" y="2162987"/>
                </a:lnTo>
                <a:lnTo>
                  <a:pt x="839602" y="2176620"/>
                </a:lnTo>
                <a:lnTo>
                  <a:pt x="885497" y="2188561"/>
                </a:lnTo>
                <a:lnTo>
                  <a:pt x="932120" y="2198770"/>
                </a:lnTo>
                <a:lnTo>
                  <a:pt x="979432" y="2207210"/>
                </a:lnTo>
                <a:lnTo>
                  <a:pt x="1027392" y="2213841"/>
                </a:lnTo>
                <a:lnTo>
                  <a:pt x="1075959" y="2218626"/>
                </a:lnTo>
                <a:lnTo>
                  <a:pt x="1125091" y="2221525"/>
                </a:lnTo>
                <a:lnTo>
                  <a:pt x="1174750" y="2222500"/>
                </a:lnTo>
                <a:lnTo>
                  <a:pt x="1224408" y="2221525"/>
                </a:lnTo>
                <a:lnTo>
                  <a:pt x="1273540" y="2218626"/>
                </a:lnTo>
                <a:lnTo>
                  <a:pt x="1322107" y="2213841"/>
                </a:lnTo>
                <a:lnTo>
                  <a:pt x="1370067" y="2207210"/>
                </a:lnTo>
                <a:lnTo>
                  <a:pt x="1417379" y="2198770"/>
                </a:lnTo>
                <a:lnTo>
                  <a:pt x="1464002" y="2188561"/>
                </a:lnTo>
                <a:lnTo>
                  <a:pt x="1509897" y="2176620"/>
                </a:lnTo>
                <a:lnTo>
                  <a:pt x="1555021" y="2162987"/>
                </a:lnTo>
                <a:lnTo>
                  <a:pt x="1599335" y="2147700"/>
                </a:lnTo>
                <a:lnTo>
                  <a:pt x="1642797" y="2130797"/>
                </a:lnTo>
                <a:lnTo>
                  <a:pt x="1685367" y="2112317"/>
                </a:lnTo>
                <a:lnTo>
                  <a:pt x="1727003" y="2092299"/>
                </a:lnTo>
                <a:lnTo>
                  <a:pt x="1767666" y="2070782"/>
                </a:lnTo>
                <a:lnTo>
                  <a:pt x="1807315" y="2047803"/>
                </a:lnTo>
                <a:lnTo>
                  <a:pt x="1845908" y="2023401"/>
                </a:lnTo>
                <a:lnTo>
                  <a:pt x="1883404" y="1997615"/>
                </a:lnTo>
                <a:lnTo>
                  <a:pt x="1919764" y="1970484"/>
                </a:lnTo>
                <a:lnTo>
                  <a:pt x="1954946" y="1942046"/>
                </a:lnTo>
                <a:lnTo>
                  <a:pt x="1988910" y="1912339"/>
                </a:lnTo>
                <a:lnTo>
                  <a:pt x="2021614" y="1881403"/>
                </a:lnTo>
                <a:lnTo>
                  <a:pt x="2053018" y="1849275"/>
                </a:lnTo>
                <a:lnTo>
                  <a:pt x="2083081" y="1815995"/>
                </a:lnTo>
                <a:lnTo>
                  <a:pt x="2111763" y="1781601"/>
                </a:lnTo>
                <a:lnTo>
                  <a:pt x="2139022" y="1746131"/>
                </a:lnTo>
                <a:lnTo>
                  <a:pt x="2164818" y="1709624"/>
                </a:lnTo>
                <a:lnTo>
                  <a:pt x="2189111" y="1672119"/>
                </a:lnTo>
                <a:lnTo>
                  <a:pt x="2211858" y="1633654"/>
                </a:lnTo>
                <a:lnTo>
                  <a:pt x="2233020" y="1594268"/>
                </a:lnTo>
                <a:lnTo>
                  <a:pt x="2252556" y="1553999"/>
                </a:lnTo>
                <a:lnTo>
                  <a:pt x="2270425" y="1512886"/>
                </a:lnTo>
                <a:lnTo>
                  <a:pt x="2286586" y="1470968"/>
                </a:lnTo>
                <a:lnTo>
                  <a:pt x="2300998" y="1428282"/>
                </a:lnTo>
                <a:lnTo>
                  <a:pt x="2313621" y="1384869"/>
                </a:lnTo>
                <a:lnTo>
                  <a:pt x="2324414" y="1340765"/>
                </a:lnTo>
                <a:lnTo>
                  <a:pt x="2333336" y="1296010"/>
                </a:lnTo>
                <a:lnTo>
                  <a:pt x="2340346" y="1250643"/>
                </a:lnTo>
                <a:lnTo>
                  <a:pt x="2345404" y="1204701"/>
                </a:lnTo>
                <a:lnTo>
                  <a:pt x="2348469" y="1158224"/>
                </a:lnTo>
                <a:lnTo>
                  <a:pt x="2349500" y="1111250"/>
                </a:lnTo>
                <a:lnTo>
                  <a:pt x="2348469" y="1064275"/>
                </a:lnTo>
                <a:lnTo>
                  <a:pt x="2345404" y="1017798"/>
                </a:lnTo>
                <a:lnTo>
                  <a:pt x="2340346" y="971856"/>
                </a:lnTo>
                <a:lnTo>
                  <a:pt x="2333336" y="926489"/>
                </a:lnTo>
                <a:lnTo>
                  <a:pt x="2324414" y="881734"/>
                </a:lnTo>
                <a:lnTo>
                  <a:pt x="2313621" y="837630"/>
                </a:lnTo>
                <a:lnTo>
                  <a:pt x="2300998" y="794217"/>
                </a:lnTo>
                <a:lnTo>
                  <a:pt x="2286586" y="751531"/>
                </a:lnTo>
                <a:lnTo>
                  <a:pt x="2270425" y="709613"/>
                </a:lnTo>
                <a:lnTo>
                  <a:pt x="2252556" y="668500"/>
                </a:lnTo>
                <a:lnTo>
                  <a:pt x="2233020" y="628231"/>
                </a:lnTo>
                <a:lnTo>
                  <a:pt x="2211858" y="588845"/>
                </a:lnTo>
                <a:lnTo>
                  <a:pt x="2189111" y="550380"/>
                </a:lnTo>
                <a:lnTo>
                  <a:pt x="2164818" y="512875"/>
                </a:lnTo>
                <a:lnTo>
                  <a:pt x="2139022" y="476368"/>
                </a:lnTo>
                <a:lnTo>
                  <a:pt x="2111763" y="440898"/>
                </a:lnTo>
                <a:lnTo>
                  <a:pt x="2083081" y="406504"/>
                </a:lnTo>
                <a:lnTo>
                  <a:pt x="2053018" y="373224"/>
                </a:lnTo>
                <a:lnTo>
                  <a:pt x="2021614" y="341096"/>
                </a:lnTo>
                <a:lnTo>
                  <a:pt x="1988910" y="310160"/>
                </a:lnTo>
                <a:lnTo>
                  <a:pt x="1954946" y="280453"/>
                </a:lnTo>
                <a:lnTo>
                  <a:pt x="1919764" y="252015"/>
                </a:lnTo>
                <a:lnTo>
                  <a:pt x="1883404" y="224884"/>
                </a:lnTo>
                <a:lnTo>
                  <a:pt x="1845908" y="199098"/>
                </a:lnTo>
                <a:lnTo>
                  <a:pt x="1807315" y="174696"/>
                </a:lnTo>
                <a:lnTo>
                  <a:pt x="1767666" y="151717"/>
                </a:lnTo>
                <a:lnTo>
                  <a:pt x="1727003" y="130200"/>
                </a:lnTo>
                <a:lnTo>
                  <a:pt x="1685367" y="110182"/>
                </a:lnTo>
                <a:lnTo>
                  <a:pt x="1642797" y="91702"/>
                </a:lnTo>
                <a:lnTo>
                  <a:pt x="1599335" y="74799"/>
                </a:lnTo>
                <a:lnTo>
                  <a:pt x="1555021" y="59512"/>
                </a:lnTo>
                <a:lnTo>
                  <a:pt x="1509897" y="45879"/>
                </a:lnTo>
                <a:lnTo>
                  <a:pt x="1464002" y="33938"/>
                </a:lnTo>
                <a:lnTo>
                  <a:pt x="1417379" y="23729"/>
                </a:lnTo>
                <a:lnTo>
                  <a:pt x="1370067" y="15289"/>
                </a:lnTo>
                <a:lnTo>
                  <a:pt x="1322107" y="8658"/>
                </a:lnTo>
                <a:lnTo>
                  <a:pt x="1273540" y="3873"/>
                </a:lnTo>
                <a:lnTo>
                  <a:pt x="1224408" y="974"/>
                </a:lnTo>
                <a:lnTo>
                  <a:pt x="1174750" y="0"/>
                </a:lnTo>
                <a:close/>
              </a:path>
            </a:pathLst>
          </a:custGeom>
          <a:solidFill>
            <a:srgbClr val="0000AF"/>
          </a:solidFill>
        </p:spPr>
        <p:txBody>
          <a:bodyPr wrap="square" lIns="0" tIns="0" rIns="0" bIns="0" rtlCol="0"/>
          <a:lstStyle/>
          <a:p>
            <a:endParaRPr sz="1984" dirty="0"/>
          </a:p>
        </p:txBody>
      </p:sp>
      <p:sp>
        <p:nvSpPr>
          <p:cNvPr id="3" name="object 3"/>
          <p:cNvSpPr txBox="1">
            <a:spLocks noGrp="1"/>
          </p:cNvSpPr>
          <p:nvPr>
            <p:ph type="title"/>
          </p:nvPr>
        </p:nvSpPr>
        <p:spPr>
          <a:xfrm>
            <a:off x="1132087" y="739993"/>
            <a:ext cx="7314686" cy="369332"/>
          </a:xfrm>
          <a:prstGeom prst="rect">
            <a:avLst/>
          </a:prstGeom>
        </p:spPr>
        <p:txBody>
          <a:bodyPr vert="horz" wrap="square" lIns="0" tIns="0" rIns="0" bIns="0" rtlCol="0" anchor="ctr">
            <a:spAutoFit/>
          </a:bodyPr>
          <a:lstStyle/>
          <a:p>
            <a:pPr lvl="0" defTabSz="914400" eaLnBrk="0" fontAlgn="base" hangingPunct="0">
              <a:lnSpc>
                <a:spcPct val="100000"/>
              </a:lnSpc>
              <a:spcAft>
                <a:spcPct val="0"/>
              </a:spcAft>
            </a:pPr>
            <a:r>
              <a:rPr lang="es-ES" altLang="ru-RU" sz="2400" b="1" dirty="0">
                <a:solidFill>
                  <a:srgbClr val="212121"/>
                </a:solidFill>
                <a:latin typeface="Verdana" panose="020B0604030504040204" pitchFamily="34" charset="0"/>
                <a:ea typeface="Verdana" panose="020B0604030504040204" pitchFamily="34" charset="0"/>
                <a:cs typeface="Verdana" panose="020B0604030504040204" pitchFamily="34" charset="0"/>
              </a:rPr>
              <a:t>RUTAS DE TRANSPORTE DEL PAÍS</a:t>
            </a:r>
            <a:r>
              <a:rPr lang="es-ES" altLang="ru-RU" sz="2400" b="1" dirty="0">
                <a:latin typeface="Verdana" panose="020B0604030504040204" pitchFamily="34" charset="0"/>
                <a:ea typeface="Verdana" panose="020B0604030504040204" pitchFamily="34" charset="0"/>
                <a:cs typeface="Verdana" panose="020B0604030504040204" pitchFamily="34" charset="0"/>
              </a:rPr>
              <a:t> </a:t>
            </a:r>
          </a:p>
        </p:txBody>
      </p:sp>
      <p:sp>
        <p:nvSpPr>
          <p:cNvPr id="55" name="object 55"/>
          <p:cNvSpPr txBox="1"/>
          <p:nvPr/>
        </p:nvSpPr>
        <p:spPr>
          <a:xfrm>
            <a:off x="1116471" y="2366620"/>
            <a:ext cx="2579122" cy="1723549"/>
          </a:xfrm>
          <a:prstGeom prst="rect">
            <a:avLst/>
          </a:prstGeom>
        </p:spPr>
        <p:txBody>
          <a:bodyPr vert="horz" wrap="square" lIns="0" tIns="0" rIns="0" bIns="0" rtlCol="0">
            <a:spAutoFit/>
          </a:bodyPr>
          <a:lstStyle/>
          <a:p>
            <a:pPr marL="13999"/>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r>
            <a:b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br>
            <a:r>
              <a:rPr lang="es-ES"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TRANSPORTE AÉREO </a:t>
            </a:r>
          </a:p>
          <a:p>
            <a:pPr marL="185449" indent="-171450">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Más de 200 aeropuertos activos en el país </a:t>
            </a:r>
          </a:p>
          <a:p>
            <a:pPr marL="185449" indent="-171450">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Los precios comienzan en € 13 </a:t>
            </a:r>
          </a:p>
          <a:p>
            <a:pPr marL="185449" indent="-171450">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Rutas al aeropuerto - trenes, autobuses de enlace, transporte público de la ciudad o taxi</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9" name="object 59"/>
          <p:cNvSpPr/>
          <p:nvPr/>
        </p:nvSpPr>
        <p:spPr>
          <a:xfrm>
            <a:off x="1146086" y="4304814"/>
            <a:ext cx="2519892" cy="0"/>
          </a:xfrm>
          <a:custGeom>
            <a:avLst/>
            <a:gdLst/>
            <a:ahLst/>
            <a:cxnLst/>
            <a:rect l="l" t="t" r="r" b="b"/>
            <a:pathLst>
              <a:path w="2286000">
                <a:moveTo>
                  <a:pt x="2286000" y="0"/>
                </a:moveTo>
                <a:lnTo>
                  <a:pt x="0" y="0"/>
                </a:lnTo>
              </a:path>
            </a:pathLst>
          </a:custGeom>
          <a:ln w="25400">
            <a:solidFill>
              <a:srgbClr val="0000AF"/>
            </a:solidFill>
          </a:ln>
        </p:spPr>
        <p:txBody>
          <a:bodyPr wrap="square" lIns="0" tIns="0" rIns="0" bIns="0" rtlCol="0"/>
          <a:lstStyle/>
          <a:p>
            <a:endParaRPr sz="1984" dirty="0"/>
          </a:p>
        </p:txBody>
      </p:sp>
      <p:sp>
        <p:nvSpPr>
          <p:cNvPr id="60" name="object 60"/>
          <p:cNvSpPr/>
          <p:nvPr/>
        </p:nvSpPr>
        <p:spPr>
          <a:xfrm>
            <a:off x="4071961" y="5541976"/>
            <a:ext cx="2519892" cy="0"/>
          </a:xfrm>
          <a:custGeom>
            <a:avLst/>
            <a:gdLst/>
            <a:ahLst/>
            <a:cxnLst/>
            <a:rect l="l" t="t" r="r" b="b"/>
            <a:pathLst>
              <a:path w="2286000">
                <a:moveTo>
                  <a:pt x="2286000" y="0"/>
                </a:moveTo>
                <a:lnTo>
                  <a:pt x="0" y="0"/>
                </a:lnTo>
              </a:path>
            </a:pathLst>
          </a:custGeom>
          <a:ln w="25400">
            <a:solidFill>
              <a:srgbClr val="0000AF"/>
            </a:solidFill>
          </a:ln>
        </p:spPr>
        <p:txBody>
          <a:bodyPr wrap="square" lIns="0" tIns="0" rIns="0" bIns="0" rtlCol="0"/>
          <a:lstStyle/>
          <a:p>
            <a:endParaRPr sz="1984" dirty="0"/>
          </a:p>
        </p:txBody>
      </p:sp>
      <p:sp>
        <p:nvSpPr>
          <p:cNvPr id="61" name="object 61"/>
          <p:cNvSpPr/>
          <p:nvPr/>
        </p:nvSpPr>
        <p:spPr>
          <a:xfrm>
            <a:off x="7025834" y="4395811"/>
            <a:ext cx="2519892" cy="0"/>
          </a:xfrm>
          <a:custGeom>
            <a:avLst/>
            <a:gdLst/>
            <a:ahLst/>
            <a:cxnLst/>
            <a:rect l="l" t="t" r="r" b="b"/>
            <a:pathLst>
              <a:path w="2286000">
                <a:moveTo>
                  <a:pt x="2286000" y="0"/>
                </a:moveTo>
                <a:lnTo>
                  <a:pt x="0" y="0"/>
                </a:lnTo>
              </a:path>
            </a:pathLst>
          </a:custGeom>
          <a:ln w="25400">
            <a:solidFill>
              <a:srgbClr val="0000AF"/>
            </a:solidFill>
          </a:ln>
        </p:spPr>
        <p:txBody>
          <a:bodyPr wrap="square" lIns="0" tIns="0" rIns="0" bIns="0" rtlCol="0"/>
          <a:lstStyle/>
          <a:p>
            <a:endParaRPr sz="1984" dirty="0"/>
          </a:p>
        </p:txBody>
      </p:sp>
      <p:sp>
        <p:nvSpPr>
          <p:cNvPr id="62" name="object 62"/>
          <p:cNvSpPr txBox="1"/>
          <p:nvPr/>
        </p:nvSpPr>
        <p:spPr>
          <a:xfrm>
            <a:off x="4058248" y="2417945"/>
            <a:ext cx="2755207" cy="2277547"/>
          </a:xfrm>
          <a:prstGeom prst="rect">
            <a:avLst/>
          </a:prstGeom>
        </p:spPr>
        <p:txBody>
          <a:bodyPr vert="horz" wrap="square" lIns="0" tIns="0" rIns="0" bIns="0" rtlCol="0">
            <a:spAutoFit/>
          </a:bodyPr>
          <a:lstStyle/>
          <a:p>
            <a:pPr marL="13999"/>
            <a:r>
              <a:rPr lang="es-ES"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r>
            <a:br>
              <a:rPr lang="es-ES"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br>
            <a:r>
              <a:rPr lang="es-ES"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FERROCARRILES</a:t>
            </a:r>
          </a:p>
          <a:p>
            <a:pPr marL="185449" indent="-171450">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 longitud total de los ferrocarriles - 85.3 mil km </a:t>
            </a:r>
          </a:p>
          <a:p>
            <a:pPr marL="185449" indent="-171450">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Líneas de tránsito rápido </a:t>
            </a:r>
          </a:p>
          <a:p>
            <a:pPr marL="185449" indent="-171450">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Rutas nocturnas: por la mañana, ya estás en la ciudad de destino Los precios comienzan en € 7,5 </a:t>
            </a:r>
          </a:p>
          <a:p>
            <a:pPr marL="185449" indent="-171450">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ferrocarril que une Europa con Asia: el Ferrocarril Transiberiano (Moscú a Vladivostok) (9288,2 km)</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3" name="object 63"/>
          <p:cNvSpPr txBox="1"/>
          <p:nvPr/>
        </p:nvSpPr>
        <p:spPr>
          <a:xfrm>
            <a:off x="4071961" y="2757881"/>
            <a:ext cx="2167807" cy="169598"/>
          </a:xfrm>
          <a:prstGeom prst="rect">
            <a:avLst/>
          </a:prstGeom>
        </p:spPr>
        <p:txBody>
          <a:bodyPr vert="horz" wrap="square" lIns="0" tIns="0" rIns="0" bIns="0" rtlCol="0">
            <a:spAutoFit/>
          </a:bodyPr>
          <a:lstStyle/>
          <a:p>
            <a:pPr marL="13999"/>
            <a:endParaRPr sz="1102" dirty="0">
              <a:latin typeface="Arial"/>
              <a:cs typeface="Arial"/>
            </a:endParaRPr>
          </a:p>
        </p:txBody>
      </p:sp>
      <p:sp>
        <p:nvSpPr>
          <p:cNvPr id="64" name="object 64"/>
          <p:cNvSpPr txBox="1"/>
          <p:nvPr/>
        </p:nvSpPr>
        <p:spPr>
          <a:xfrm>
            <a:off x="4071961" y="3261860"/>
            <a:ext cx="1241747" cy="169598"/>
          </a:xfrm>
          <a:prstGeom prst="rect">
            <a:avLst/>
          </a:prstGeom>
        </p:spPr>
        <p:txBody>
          <a:bodyPr vert="horz" wrap="square" lIns="0" tIns="0" rIns="0" bIns="0" rtlCol="0">
            <a:spAutoFit/>
          </a:bodyPr>
          <a:lstStyle/>
          <a:p>
            <a:pPr marL="13999"/>
            <a:endParaRPr sz="1102" dirty="0">
              <a:latin typeface="Arial"/>
              <a:cs typeface="Arial"/>
            </a:endParaRPr>
          </a:p>
        </p:txBody>
      </p:sp>
      <p:sp>
        <p:nvSpPr>
          <p:cNvPr id="65" name="object 65"/>
          <p:cNvSpPr txBox="1"/>
          <p:nvPr/>
        </p:nvSpPr>
        <p:spPr>
          <a:xfrm>
            <a:off x="4071961" y="3597845"/>
            <a:ext cx="2455494" cy="169598"/>
          </a:xfrm>
          <a:prstGeom prst="rect">
            <a:avLst/>
          </a:prstGeom>
        </p:spPr>
        <p:txBody>
          <a:bodyPr vert="horz" wrap="square" lIns="0" tIns="0" rIns="0" bIns="0" rtlCol="0">
            <a:spAutoFit/>
          </a:bodyPr>
          <a:lstStyle/>
          <a:p>
            <a:pPr marL="13999" marR="5600"/>
            <a:endParaRPr sz="1102" dirty="0">
              <a:latin typeface="Arial"/>
              <a:cs typeface="Arial"/>
            </a:endParaRPr>
          </a:p>
        </p:txBody>
      </p:sp>
      <p:sp>
        <p:nvSpPr>
          <p:cNvPr id="66" name="object 66"/>
          <p:cNvSpPr txBox="1"/>
          <p:nvPr/>
        </p:nvSpPr>
        <p:spPr>
          <a:xfrm>
            <a:off x="4071961" y="4101824"/>
            <a:ext cx="1560233" cy="169598"/>
          </a:xfrm>
          <a:prstGeom prst="rect">
            <a:avLst/>
          </a:prstGeom>
        </p:spPr>
        <p:txBody>
          <a:bodyPr vert="horz" wrap="square" lIns="0" tIns="0" rIns="0" bIns="0" rtlCol="0">
            <a:spAutoFit/>
          </a:bodyPr>
          <a:lstStyle/>
          <a:p>
            <a:pPr marL="13999"/>
            <a:endParaRPr sz="1102" dirty="0">
              <a:latin typeface="Arial"/>
              <a:cs typeface="Arial"/>
            </a:endParaRPr>
          </a:p>
        </p:txBody>
      </p:sp>
      <p:sp>
        <p:nvSpPr>
          <p:cNvPr id="67" name="object 67"/>
          <p:cNvSpPr txBox="1"/>
          <p:nvPr/>
        </p:nvSpPr>
        <p:spPr>
          <a:xfrm>
            <a:off x="4071961" y="4437809"/>
            <a:ext cx="2519892" cy="169598"/>
          </a:xfrm>
          <a:prstGeom prst="rect">
            <a:avLst/>
          </a:prstGeom>
        </p:spPr>
        <p:txBody>
          <a:bodyPr vert="horz" wrap="square" lIns="0" tIns="0" rIns="0" bIns="0" rtlCol="0">
            <a:spAutoFit/>
          </a:bodyPr>
          <a:lstStyle/>
          <a:p>
            <a:pPr marL="13999" marR="5600"/>
            <a:endParaRPr sz="1102" dirty="0">
              <a:latin typeface="Arial"/>
              <a:cs typeface="Arial"/>
            </a:endParaRPr>
          </a:p>
        </p:txBody>
      </p:sp>
      <p:sp>
        <p:nvSpPr>
          <p:cNvPr id="68" name="object 68"/>
          <p:cNvSpPr txBox="1"/>
          <p:nvPr/>
        </p:nvSpPr>
        <p:spPr>
          <a:xfrm>
            <a:off x="4071961" y="5708660"/>
            <a:ext cx="2916409" cy="800219"/>
          </a:xfrm>
          <a:prstGeom prst="rect">
            <a:avLst/>
          </a:prstGeom>
        </p:spPr>
        <p:txBody>
          <a:bodyPr vert="horz" wrap="square" lIns="0" tIns="0" rIns="0" bIns="0" rtlCol="0">
            <a:spAutoFit/>
          </a:bodyPr>
          <a:lstStyle/>
          <a:p>
            <a:pPr lvl="0" defTabSz="914400" eaLnBrk="0" fontAlgn="base" hangingPunct="0">
              <a:spcBef>
                <a:spcPct val="0"/>
              </a:spcBef>
              <a:spcAft>
                <a:spcPct val="0"/>
              </a:spcAft>
            </a:pPr>
            <a:r>
              <a:rPr lang="es-ES" altLang="ru-RU"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TRANSPORTE RÍO </a:t>
            </a:r>
          </a:p>
          <a:p>
            <a:pPr marL="171450" lvl="0" indent="-171450" defTabSz="914400" eaLnBrk="0" fontAlgn="base" hangingPunct="0">
              <a:spcBef>
                <a:spcPct val="0"/>
              </a:spcBef>
              <a:spcAft>
                <a:spcPct val="0"/>
              </a:spcAft>
              <a:buFont typeface="Arial" panose="020B0604020202020204" pitchFamily="34" charset="0"/>
              <a:buChar char="•"/>
            </a:pPr>
            <a:r>
              <a:rPr lang="es-ES" alt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Rutas de navegación interurbana </a:t>
            </a:r>
          </a:p>
          <a:p>
            <a:pPr marL="171450" lvl="0" indent="-171450" defTabSz="914400" eaLnBrk="0" fontAlgn="base" hangingPunct="0">
              <a:spcBef>
                <a:spcPct val="0"/>
              </a:spcBef>
              <a:spcAft>
                <a:spcPct val="0"/>
              </a:spcAft>
              <a:buFont typeface="Arial" panose="020B0604020202020204" pitchFamily="34" charset="0"/>
              <a:buChar char="•"/>
            </a:pPr>
            <a:r>
              <a:rPr lang="es-ES" alt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Los precios comienzan en € 4 </a:t>
            </a:r>
          </a:p>
          <a:p>
            <a:pPr marL="13999"/>
            <a:endParaRPr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9" name="object 69"/>
          <p:cNvSpPr txBox="1"/>
          <p:nvPr/>
        </p:nvSpPr>
        <p:spPr>
          <a:xfrm>
            <a:off x="4071961" y="5781751"/>
            <a:ext cx="1755525" cy="169598"/>
          </a:xfrm>
          <a:prstGeom prst="rect">
            <a:avLst/>
          </a:prstGeom>
        </p:spPr>
        <p:txBody>
          <a:bodyPr vert="horz" wrap="square" lIns="0" tIns="0" rIns="0" bIns="0" rtlCol="0">
            <a:spAutoFit/>
          </a:bodyPr>
          <a:lstStyle/>
          <a:p>
            <a:pPr marL="13999"/>
            <a:endParaRPr sz="1102" dirty="0">
              <a:latin typeface="Arial"/>
              <a:cs typeface="Arial"/>
            </a:endParaRPr>
          </a:p>
        </p:txBody>
      </p:sp>
      <p:sp>
        <p:nvSpPr>
          <p:cNvPr id="70" name="object 70"/>
          <p:cNvSpPr txBox="1"/>
          <p:nvPr/>
        </p:nvSpPr>
        <p:spPr>
          <a:xfrm>
            <a:off x="4071961" y="6117737"/>
            <a:ext cx="1443338" cy="169598"/>
          </a:xfrm>
          <a:prstGeom prst="rect">
            <a:avLst/>
          </a:prstGeom>
        </p:spPr>
        <p:txBody>
          <a:bodyPr vert="horz" wrap="square" lIns="0" tIns="0" rIns="0" bIns="0" rtlCol="0">
            <a:spAutoFit/>
          </a:bodyPr>
          <a:lstStyle/>
          <a:p>
            <a:pPr marL="13999"/>
            <a:endParaRPr sz="1102" dirty="0">
              <a:latin typeface="Arial"/>
              <a:cs typeface="Arial"/>
            </a:endParaRPr>
          </a:p>
        </p:txBody>
      </p:sp>
      <p:sp>
        <p:nvSpPr>
          <p:cNvPr id="71" name="object 71"/>
          <p:cNvSpPr txBox="1"/>
          <p:nvPr/>
        </p:nvSpPr>
        <p:spPr>
          <a:xfrm>
            <a:off x="7011834" y="2421896"/>
            <a:ext cx="3045128" cy="2154436"/>
          </a:xfrm>
          <a:prstGeom prst="rect">
            <a:avLst/>
          </a:prstGeom>
        </p:spPr>
        <p:txBody>
          <a:bodyPr vert="horz" wrap="square" lIns="0" tIns="0" rIns="0" bIns="0" rtlCol="0">
            <a:spAutoFit/>
          </a:bodyPr>
          <a:lstStyle/>
          <a:p>
            <a:pPr marL="13999"/>
            <a:r>
              <a:rPr lang="es-ES" altLang="ru-RU"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RÍO VOYAGES </a:t>
            </a:r>
          </a:p>
          <a:p>
            <a:pPr marL="185449" indent="-171450">
              <a:buFont typeface="Arial" panose="020B0604020202020204" pitchFamily="34" charset="0"/>
              <a:buChar char="•"/>
            </a:pPr>
            <a:r>
              <a:rPr lang="es-ES" alt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Desde un viaje de fin de semana a viajes de 23 días desde Moscú a Rostov del Don </a:t>
            </a:r>
          </a:p>
          <a:p>
            <a:pPr marL="185449" indent="-171450">
              <a:buFont typeface="Arial" panose="020B0604020202020204" pitchFamily="34" charset="0"/>
              <a:buChar char="•"/>
            </a:pPr>
            <a:r>
              <a:rPr lang="es-ES" alt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Un viaje de fin de semana desde Moscú - desde 140 € </a:t>
            </a:r>
          </a:p>
          <a:p>
            <a:pPr marL="185449" indent="-171450">
              <a:buFont typeface="Arial" panose="020B0604020202020204" pitchFamily="34" charset="0"/>
              <a:buChar char="•"/>
            </a:pPr>
            <a:r>
              <a:rPr lang="es-ES" alt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viaje de Moscú a Astrakhan (18 a 21 días) - a partir de € 714 </a:t>
            </a:r>
          </a:p>
          <a:p>
            <a:pPr marL="13999"/>
            <a:endParaRPr lang="en-US"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endParaRPr lang="en-US"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endParaRPr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5" name="object 75"/>
          <p:cNvSpPr txBox="1"/>
          <p:nvPr/>
        </p:nvSpPr>
        <p:spPr>
          <a:xfrm>
            <a:off x="1132088" y="5277773"/>
            <a:ext cx="2615240" cy="984885"/>
          </a:xfrm>
          <a:prstGeom prst="rect">
            <a:avLst/>
          </a:prstGeom>
        </p:spPr>
        <p:txBody>
          <a:bodyPr vert="horz" wrap="square" lIns="0" tIns="0" rIns="0" bIns="0" rtlCol="0">
            <a:spAutoFit/>
          </a:bodyPr>
          <a:lstStyle/>
          <a:p>
            <a:pPr marL="13999"/>
            <a:r>
              <a:rPr lang="es-ES" sz="1400" dirty="0">
                <a:solidFill>
                  <a:schemeClr val="bg2">
                    <a:lumMod val="25000"/>
                  </a:schemeClr>
                </a:solidFill>
              </a:rPr>
              <a:t/>
            </a:r>
            <a:br>
              <a:rPr lang="es-ES" sz="1400" dirty="0">
                <a:solidFill>
                  <a:schemeClr val="bg2">
                    <a:lumMod val="25000"/>
                  </a:schemeClr>
                </a:solidFill>
              </a:rPr>
            </a:br>
            <a:r>
              <a:rPr lang="es-ES"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TOURS EN BUS </a:t>
            </a:r>
          </a:p>
          <a:p>
            <a:pPr marL="185449" indent="-171450">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Longitud - a partir de una hora</a:t>
            </a:r>
          </a:p>
          <a:p>
            <a:pPr marL="185449" indent="-171450">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Los precios comienzan en </a:t>
            </a:r>
          </a:p>
          <a:p>
            <a:pPr marL="13999"/>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€ 12</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8" name="object 78"/>
          <p:cNvSpPr txBox="1"/>
          <p:nvPr/>
        </p:nvSpPr>
        <p:spPr>
          <a:xfrm>
            <a:off x="7165750" y="4682447"/>
            <a:ext cx="1796823" cy="423770"/>
          </a:xfrm>
          <a:prstGeom prst="rect">
            <a:avLst/>
          </a:prstGeom>
        </p:spPr>
        <p:txBody>
          <a:bodyPr vert="horz" wrap="square" lIns="0" tIns="0" rIns="0" bIns="0" rtlCol="0">
            <a:spAutoFit/>
          </a:bodyPr>
          <a:lstStyle/>
          <a:p>
            <a:pPr marL="13999" marR="5600" indent="545969" algn="ctr">
              <a:lnSpc>
                <a:spcPct val="101800"/>
              </a:lnSpc>
            </a:pPr>
            <a:r>
              <a:rPr lang="en-US" sz="900" b="1" dirty="0">
                <a:solidFill>
                  <a:srgbClr val="FFFFFF"/>
                </a:solidFill>
                <a:latin typeface="Verdana" panose="020B0604030504040204" pitchFamily="34" charset="0"/>
                <a:ea typeface="Verdana" panose="020B0604030504040204" pitchFamily="34" charset="0"/>
                <a:cs typeface="Verdana" panose="020B0604030504040204" pitchFamily="34" charset="0"/>
              </a:rPr>
              <a:t>M</a:t>
            </a:r>
            <a:r>
              <a:rPr sz="900" b="1" dirty="0">
                <a:solidFill>
                  <a:srgbClr val="FFFFFF"/>
                </a:solidFill>
                <a:latin typeface="Verdana" panose="020B0604030504040204" pitchFamily="34" charset="0"/>
                <a:ea typeface="Verdana" panose="020B0604030504040204" pitchFamily="34" charset="0"/>
                <a:cs typeface="Verdana" panose="020B0604030504040204" pitchFamily="34" charset="0"/>
              </a:rPr>
              <a:t>OSC</a:t>
            </a:r>
            <a:r>
              <a:rPr lang="en-US" sz="900" b="1" dirty="0">
                <a:solidFill>
                  <a:srgbClr val="FFFFFF"/>
                </a:solidFill>
                <a:latin typeface="Verdana" panose="020B0604030504040204" pitchFamily="34" charset="0"/>
                <a:ea typeface="Verdana" panose="020B0604030504040204" pitchFamily="34" charset="0"/>
                <a:cs typeface="Verdana" panose="020B0604030504040204" pitchFamily="34" charset="0"/>
              </a:rPr>
              <a:t>U</a:t>
            </a:r>
            <a:r>
              <a:rPr sz="900" b="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900" b="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b="1" dirty="0">
                <a:solidFill>
                  <a:srgbClr val="FFFFFF"/>
                </a:solidFill>
                <a:latin typeface="Verdana" panose="020B0604030504040204" pitchFamily="34" charset="0"/>
                <a:ea typeface="Verdana" panose="020B0604030504040204" pitchFamily="34" charset="0"/>
                <a:cs typeface="Verdana" panose="020B0604030504040204" pitchFamily="34" charset="0"/>
              </a:rPr>
              <a:t>–</a:t>
            </a:r>
            <a:endParaRPr lang="en-US" sz="9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marL="13999" marR="5600" indent="545969" algn="ctr">
              <a:lnSpc>
                <a:spcPct val="101800"/>
              </a:lnSpc>
            </a:pPr>
            <a:r>
              <a:rPr lang="en-US" sz="900" b="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b="1" dirty="0">
                <a:solidFill>
                  <a:srgbClr val="FFFFFF"/>
                </a:solidFill>
                <a:latin typeface="Verdana" panose="020B0604030504040204" pitchFamily="34" charset="0"/>
                <a:ea typeface="Verdana" panose="020B0604030504040204" pitchFamily="34" charset="0"/>
                <a:cs typeface="Verdana" panose="020B0604030504040204" pitchFamily="34" charset="0"/>
              </a:rPr>
              <a:t>S</a:t>
            </a:r>
            <a:r>
              <a:rPr lang="en-US" sz="900" b="1" spc="-110" dirty="0">
                <a:solidFill>
                  <a:srgbClr val="FFFFFF"/>
                </a:solidFill>
                <a:latin typeface="Verdana" panose="020B0604030504040204" pitchFamily="34" charset="0"/>
                <a:ea typeface="Verdana" panose="020B0604030504040204" pitchFamily="34" charset="0"/>
                <a:cs typeface="Verdana" panose="020B0604030504040204" pitchFamily="34" charset="0"/>
              </a:rPr>
              <a:t>AN PETERSBURGO </a:t>
            </a:r>
            <a:r>
              <a:rPr sz="900" b="1" dirty="0">
                <a:solidFill>
                  <a:srgbClr val="FFFFFF"/>
                </a:solidFill>
                <a:latin typeface="Verdana" panose="020B0604030504040204" pitchFamily="34" charset="0"/>
                <a:ea typeface="Verdana" panose="020B0604030504040204" pitchFamily="34" charset="0"/>
                <a:cs typeface="Verdana" panose="020B0604030504040204" pitchFamily="34" charset="0"/>
              </a:rPr>
              <a:t>–</a:t>
            </a:r>
            <a:r>
              <a:rPr lang="en-US" sz="900" b="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b="1" dirty="0">
                <a:solidFill>
                  <a:srgbClr val="FFFFFF"/>
                </a:solidFill>
                <a:latin typeface="Verdana" panose="020B0604030504040204" pitchFamily="34" charset="0"/>
                <a:ea typeface="Verdana" panose="020B0604030504040204" pitchFamily="34" charset="0"/>
                <a:cs typeface="Verdana" panose="020B0604030504040204" pitchFamily="34" charset="0"/>
              </a:rPr>
              <a:t> MOS</a:t>
            </a:r>
            <a:r>
              <a:rPr lang="en-US" sz="900" b="1" dirty="0">
                <a:solidFill>
                  <a:srgbClr val="FFFFFF"/>
                </a:solidFill>
                <a:latin typeface="Verdana" panose="020B0604030504040204" pitchFamily="34" charset="0"/>
                <a:ea typeface="Verdana" panose="020B0604030504040204" pitchFamily="34" charset="0"/>
                <a:cs typeface="Verdana" panose="020B0604030504040204" pitchFamily="34" charset="0"/>
              </a:rPr>
              <a:t>CU</a:t>
            </a:r>
            <a:endParaRPr sz="900" dirty="0">
              <a:latin typeface="Verdana" panose="020B0604030504040204" pitchFamily="34" charset="0"/>
              <a:ea typeface="Verdana" panose="020B0604030504040204" pitchFamily="34" charset="0"/>
              <a:cs typeface="Verdana" panose="020B0604030504040204" pitchFamily="34" charset="0"/>
            </a:endParaRPr>
          </a:p>
        </p:txBody>
      </p:sp>
      <p:sp>
        <p:nvSpPr>
          <p:cNvPr id="79" name="object 79"/>
          <p:cNvSpPr txBox="1"/>
          <p:nvPr/>
        </p:nvSpPr>
        <p:spPr>
          <a:xfrm>
            <a:off x="7315901" y="5237835"/>
            <a:ext cx="1940317" cy="138499"/>
          </a:xfrm>
          <a:prstGeom prst="rect">
            <a:avLst/>
          </a:prstGeom>
        </p:spPr>
        <p:txBody>
          <a:bodyPr vert="horz" wrap="square" lIns="0" tIns="0" rIns="0" bIns="0" rtlCol="0">
            <a:spAutoFit/>
          </a:bodyPr>
          <a:lstStyle/>
          <a:p>
            <a:pPr marL="13999" algn="ctr"/>
            <a:r>
              <a:rPr lang="en-US" sz="900" b="1" spc="-6" dirty="0">
                <a:solidFill>
                  <a:srgbClr val="FFFFFF"/>
                </a:solidFill>
                <a:latin typeface="Verdana" panose="020B0604030504040204" pitchFamily="34" charset="0"/>
                <a:ea typeface="Verdana" panose="020B0604030504040204" pitchFamily="34" charset="0"/>
                <a:cs typeface="Verdana" panose="020B0604030504040204" pitchFamily="34" charset="0"/>
              </a:rPr>
              <a:t>En avion</a:t>
            </a:r>
            <a:r>
              <a:rPr sz="900" b="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40 </a:t>
            </a:r>
            <a:r>
              <a:rPr sz="900" dirty="0">
                <a:solidFill>
                  <a:srgbClr val="FFFFFF"/>
                </a:solidFill>
                <a:latin typeface="Verdana" panose="020B0604030504040204" pitchFamily="34" charset="0"/>
                <a:ea typeface="Verdana" panose="020B0604030504040204" pitchFamily="34" charset="0"/>
                <a:cs typeface="Verdana" panose="020B0604030504040204" pitchFamily="34" charset="0"/>
              </a:rPr>
              <a:t>min</a:t>
            </a: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 por </a:t>
            </a:r>
            <a:r>
              <a:rPr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40</a:t>
            </a:r>
            <a:r>
              <a:rPr sz="900" spc="-99"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eur</a:t>
            </a:r>
            <a:endParaRPr sz="900" dirty="0">
              <a:latin typeface="Verdana" panose="020B0604030504040204" pitchFamily="34" charset="0"/>
              <a:ea typeface="Verdana" panose="020B0604030504040204" pitchFamily="34" charset="0"/>
              <a:cs typeface="Verdana" panose="020B0604030504040204" pitchFamily="34" charset="0"/>
            </a:endParaRPr>
          </a:p>
        </p:txBody>
      </p:sp>
      <p:sp>
        <p:nvSpPr>
          <p:cNvPr id="80" name="object 80"/>
          <p:cNvSpPr txBox="1"/>
          <p:nvPr/>
        </p:nvSpPr>
        <p:spPr>
          <a:xfrm>
            <a:off x="7165750" y="5529059"/>
            <a:ext cx="2375953" cy="423770"/>
          </a:xfrm>
          <a:prstGeom prst="rect">
            <a:avLst/>
          </a:prstGeom>
        </p:spPr>
        <p:txBody>
          <a:bodyPr vert="horz" wrap="square" lIns="0" tIns="0" rIns="0" bIns="0" rtlCol="0">
            <a:spAutoFit/>
          </a:bodyPr>
          <a:lstStyle/>
          <a:p>
            <a:pPr marL="13999" marR="5600" indent="164491" algn="ctr">
              <a:lnSpc>
                <a:spcPct val="101800"/>
              </a:lnSpc>
            </a:pPr>
            <a:r>
              <a:rPr lang="en-US" sz="900" b="1" spc="-6" dirty="0">
                <a:solidFill>
                  <a:srgbClr val="FFFFFF"/>
                </a:solidFill>
                <a:latin typeface="Verdana" panose="020B0604030504040204" pitchFamily="34" charset="0"/>
                <a:ea typeface="Verdana" panose="020B0604030504040204" pitchFamily="34" charset="0"/>
                <a:cs typeface="Verdana" panose="020B0604030504040204" pitchFamily="34" charset="0"/>
              </a:rPr>
              <a:t>En tren</a:t>
            </a:r>
            <a:r>
              <a:rPr sz="900" b="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una noche </a:t>
            </a:r>
            <a:r>
              <a:rPr sz="900" dirty="0">
                <a:solidFill>
                  <a:srgbClr val="FFFFFF"/>
                </a:solidFill>
                <a:latin typeface="Verdana" panose="020B0604030504040204" pitchFamily="34" charset="0"/>
                <a:ea typeface="Verdana" panose="020B0604030504040204" pitchFamily="34" charset="0"/>
                <a:cs typeface="Verdana" panose="020B0604030504040204" pitchFamily="34" charset="0"/>
              </a:rPr>
              <a:t>(8 </a:t>
            </a:r>
            <a:r>
              <a:rPr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ho</a:t>
            </a:r>
            <a:r>
              <a:rPr lang="en-US"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ras</a:t>
            </a:r>
            <a:r>
              <a:rPr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a:t>
            </a:r>
            <a:r>
              <a:rPr lang="en-US"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900" spc="-6" dirty="0" err="1">
                <a:solidFill>
                  <a:srgbClr val="FFFFFF"/>
                </a:solidFill>
                <a:latin typeface="Verdana" panose="020B0604030504040204" pitchFamily="34" charset="0"/>
                <a:ea typeface="Verdana" panose="020B0604030504040204" pitchFamily="34" charset="0"/>
                <a:cs typeface="Verdana" panose="020B0604030504040204" pitchFamily="34" charset="0"/>
              </a:rPr>
              <a:t>p</a:t>
            </a:r>
            <a:r>
              <a:rPr lang="en-US" sz="900" dirty="0" err="1">
                <a:solidFill>
                  <a:srgbClr val="FFFFFF"/>
                </a:solidFill>
                <a:latin typeface="Verdana" panose="020B0604030504040204" pitchFamily="34" charset="0"/>
                <a:ea typeface="Verdana" panose="020B0604030504040204" pitchFamily="34" charset="0"/>
                <a:cs typeface="Verdana" panose="020B0604030504040204" pitchFamily="34" charset="0"/>
              </a:rPr>
              <a:t>or</a:t>
            </a: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45 </a:t>
            </a:r>
            <a:r>
              <a:rPr sz="900" spc="-6" dirty="0" err="1">
                <a:solidFill>
                  <a:srgbClr val="FFFFFF"/>
                </a:solidFill>
                <a:latin typeface="Verdana" panose="020B0604030504040204" pitchFamily="34" charset="0"/>
                <a:ea typeface="Verdana" panose="020B0604030504040204" pitchFamily="34" charset="0"/>
                <a:cs typeface="Verdana" panose="020B0604030504040204" pitchFamily="34" charset="0"/>
              </a:rPr>
              <a:t>eur</a:t>
            </a:r>
            <a:r>
              <a:rPr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 o</a:t>
            </a:r>
            <a:r>
              <a:rPr lang="en-US"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 en el tren de </a:t>
            </a:r>
            <a:r>
              <a:rPr lang="en-US" sz="900" spc="-6" dirty="0" err="1">
                <a:solidFill>
                  <a:srgbClr val="FFFFFF"/>
                </a:solidFill>
                <a:latin typeface="Verdana" panose="020B0604030504040204" pitchFamily="34" charset="0"/>
                <a:ea typeface="Verdana" panose="020B0604030504040204" pitchFamily="34" charset="0"/>
                <a:cs typeface="Verdana" panose="020B0604030504040204" pitchFamily="34" charset="0"/>
              </a:rPr>
              <a:t>alta</a:t>
            </a:r>
            <a:r>
              <a:rPr lang="en-US"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900" spc="-6" dirty="0" err="1">
                <a:solidFill>
                  <a:srgbClr val="FFFFFF"/>
                </a:solidFill>
                <a:latin typeface="Verdana" panose="020B0604030504040204" pitchFamily="34" charset="0"/>
                <a:ea typeface="Verdana" panose="020B0604030504040204" pitchFamily="34" charset="0"/>
                <a:cs typeface="Verdana" panose="020B0604030504040204" pitchFamily="34" charset="0"/>
              </a:rPr>
              <a:t>velocidad</a:t>
            </a:r>
            <a:r>
              <a:rPr lang="en-US"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dirty="0" err="1">
                <a:solidFill>
                  <a:srgbClr val="FFFFFF"/>
                </a:solidFill>
                <a:latin typeface="Verdana" panose="020B0604030504040204" pitchFamily="34" charset="0"/>
                <a:ea typeface="Verdana" panose="020B0604030504040204" pitchFamily="34" charset="0"/>
                <a:cs typeface="Verdana" panose="020B0604030504040204" pitchFamily="34" charset="0"/>
              </a:rPr>
              <a:t>Sapsan</a:t>
            </a:r>
            <a:r>
              <a:rPr sz="900" dirty="0">
                <a:solidFill>
                  <a:srgbClr val="FFFFFF"/>
                </a:solidFill>
                <a:latin typeface="Verdana" panose="020B0604030504040204" pitchFamily="34" charset="0"/>
                <a:ea typeface="Verdana" panose="020B0604030504040204" pitchFamily="34" charset="0"/>
                <a:cs typeface="Verdana" panose="020B0604030504040204" pitchFamily="34" charset="0"/>
              </a:rPr>
              <a:t> 4 </a:t>
            </a:r>
            <a:r>
              <a:rPr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ho</a:t>
            </a:r>
            <a:r>
              <a:rPr lang="en-US"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ras </a:t>
            </a: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por</a:t>
            </a:r>
            <a:r>
              <a:rPr sz="90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55</a:t>
            </a:r>
            <a:r>
              <a:rPr sz="900" spc="-88"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eur</a:t>
            </a:r>
            <a:endParaRPr sz="900" dirty="0">
              <a:latin typeface="Verdana" panose="020B0604030504040204" pitchFamily="34" charset="0"/>
              <a:ea typeface="Verdana" panose="020B0604030504040204" pitchFamily="34" charset="0"/>
              <a:cs typeface="Verdana" panose="020B0604030504040204" pitchFamily="34" charset="0"/>
            </a:endParaRPr>
          </a:p>
        </p:txBody>
      </p:sp>
      <p:sp>
        <p:nvSpPr>
          <p:cNvPr id="81" name="object 81"/>
          <p:cNvSpPr txBox="1"/>
          <p:nvPr/>
        </p:nvSpPr>
        <p:spPr>
          <a:xfrm>
            <a:off x="7273441" y="6130934"/>
            <a:ext cx="1982650" cy="282513"/>
          </a:xfrm>
          <a:prstGeom prst="rect">
            <a:avLst/>
          </a:prstGeom>
        </p:spPr>
        <p:txBody>
          <a:bodyPr vert="horz" wrap="square" lIns="0" tIns="0" rIns="0" bIns="0" rtlCol="0">
            <a:spAutoFit/>
          </a:bodyPr>
          <a:lstStyle/>
          <a:p>
            <a:pPr marL="303783" marR="5600" indent="-290484" algn="ctr">
              <a:lnSpc>
                <a:spcPct val="101800"/>
              </a:lnSpc>
            </a:pPr>
            <a:r>
              <a:rPr lang="en-US" sz="900" b="1" spc="-11" dirty="0">
                <a:solidFill>
                  <a:srgbClr val="FFFFFF"/>
                </a:solidFill>
                <a:latin typeface="Verdana" panose="020B0604030504040204" pitchFamily="34" charset="0"/>
                <a:ea typeface="Verdana" panose="020B0604030504040204" pitchFamily="34" charset="0"/>
                <a:cs typeface="Verdana" panose="020B0604030504040204" pitchFamily="34" charset="0"/>
              </a:rPr>
              <a:t>En el barco </a:t>
            </a:r>
            <a:r>
              <a:rPr sz="900" b="1" spc="-6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FFFFFF"/>
                </a:solidFill>
                <a:latin typeface="Verdana" panose="020B0604030504040204" pitchFamily="34" charset="0"/>
                <a:ea typeface="Verdana" panose="020B0604030504040204" pitchFamily="34" charset="0"/>
                <a:cs typeface="Verdana" panose="020B0604030504040204" pitchFamily="34" charset="0"/>
              </a:rPr>
              <a:t>—</a:t>
            </a:r>
            <a:r>
              <a:rPr sz="900" spc="-6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spc="-17" dirty="0">
                <a:solidFill>
                  <a:srgbClr val="FFFFFF"/>
                </a:solidFill>
                <a:latin typeface="Verdana" panose="020B0604030504040204" pitchFamily="34" charset="0"/>
                <a:ea typeface="Verdana" panose="020B0604030504040204" pitchFamily="34" charset="0"/>
                <a:cs typeface="Verdana" panose="020B0604030504040204" pitchFamily="34" charset="0"/>
              </a:rPr>
              <a:t>6-8</a:t>
            </a:r>
            <a:r>
              <a:rPr sz="900" spc="-6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spc="-17" dirty="0" err="1">
                <a:solidFill>
                  <a:srgbClr val="FFFFFF"/>
                </a:solidFill>
                <a:latin typeface="Verdana" panose="020B0604030504040204" pitchFamily="34" charset="0"/>
                <a:ea typeface="Verdana" panose="020B0604030504040204" pitchFamily="34" charset="0"/>
                <a:cs typeface="Verdana" panose="020B0604030504040204" pitchFamily="34" charset="0"/>
              </a:rPr>
              <a:t>d</a:t>
            </a:r>
            <a:r>
              <a:rPr lang="en-US" sz="900" spc="-17" dirty="0" err="1">
                <a:solidFill>
                  <a:srgbClr val="FFFFFF"/>
                </a:solidFill>
                <a:latin typeface="Verdana" panose="020B0604030504040204" pitchFamily="34" charset="0"/>
                <a:ea typeface="Verdana" panose="020B0604030504040204" pitchFamily="34" charset="0"/>
                <a:cs typeface="Verdana" panose="020B0604030504040204" pitchFamily="34" charset="0"/>
              </a:rPr>
              <a:t>ias</a:t>
            </a:r>
            <a:r>
              <a:rPr lang="en-US" sz="900" spc="-17"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spc="-22" dirty="0">
                <a:solidFill>
                  <a:srgbClr val="FFFFFF"/>
                </a:solidFill>
                <a:latin typeface="Verdana" panose="020B0604030504040204" pitchFamily="34" charset="0"/>
                <a:ea typeface="Verdana" panose="020B0604030504040204" pitchFamily="34" charset="0"/>
                <a:cs typeface="Verdana" panose="020B0604030504040204" pitchFamily="34" charset="0"/>
              </a:rPr>
              <a:t>(</a:t>
            </a:r>
            <a:r>
              <a:rPr lang="en-US" sz="900" spc="-22" dirty="0">
                <a:solidFill>
                  <a:srgbClr val="FFFFFF"/>
                </a:solidFill>
                <a:latin typeface="Verdana" panose="020B0604030504040204" pitchFamily="34" charset="0"/>
                <a:ea typeface="Verdana" panose="020B0604030504040204" pitchFamily="34" charset="0"/>
                <a:cs typeface="Verdana" panose="020B0604030504040204" pitchFamily="34" charset="0"/>
              </a:rPr>
              <a:t>con </a:t>
            </a:r>
            <a:r>
              <a:rPr sz="900" spc="-22" dirty="0">
                <a:solidFill>
                  <a:srgbClr val="FFFFFF"/>
                </a:solidFill>
                <a:latin typeface="Verdana" panose="020B0604030504040204" pitchFamily="34" charset="0"/>
                <a:ea typeface="Verdana" panose="020B0604030504040204" pitchFamily="34" charset="0"/>
                <a:cs typeface="Verdana" panose="020B0604030504040204" pitchFamily="34" charset="0"/>
              </a:rPr>
              <a:t>stops), </a:t>
            </a:r>
            <a:r>
              <a:rPr lang="en-US" sz="900" spc="-17" dirty="0">
                <a:solidFill>
                  <a:srgbClr val="FFFFFF"/>
                </a:solidFill>
                <a:latin typeface="Verdana" panose="020B0604030504040204" pitchFamily="34" charset="0"/>
                <a:ea typeface="Verdana" panose="020B0604030504040204" pitchFamily="34" charset="0"/>
                <a:cs typeface="Verdana" panose="020B0604030504040204" pitchFamily="34" charset="0"/>
              </a:rPr>
              <a:t>el </a:t>
            </a:r>
            <a:r>
              <a:rPr lang="en-US" sz="900" spc="-17" dirty="0" err="1">
                <a:solidFill>
                  <a:srgbClr val="FFFFFF"/>
                </a:solidFill>
                <a:latin typeface="Verdana" panose="020B0604030504040204" pitchFamily="34" charset="0"/>
                <a:ea typeface="Verdana" panose="020B0604030504040204" pitchFamily="34" charset="0"/>
                <a:cs typeface="Verdana" panose="020B0604030504040204" pitchFamily="34" charset="0"/>
              </a:rPr>
              <a:t>precio</a:t>
            </a:r>
            <a:r>
              <a:rPr lang="en-US" sz="900" spc="-17"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spc="-17" dirty="0">
                <a:solidFill>
                  <a:srgbClr val="FFFFFF"/>
                </a:solidFill>
                <a:latin typeface="Verdana" panose="020B0604030504040204" pitchFamily="34" charset="0"/>
                <a:ea typeface="Verdana" panose="020B0604030504040204" pitchFamily="34" charset="0"/>
                <a:cs typeface="Verdana" panose="020B0604030504040204" pitchFamily="34" charset="0"/>
              </a:rPr>
              <a:t>416 </a:t>
            </a:r>
            <a:r>
              <a:rPr sz="900" spc="-22" dirty="0" err="1">
                <a:solidFill>
                  <a:srgbClr val="FFFFFF"/>
                </a:solidFill>
                <a:latin typeface="Verdana" panose="020B0604030504040204" pitchFamily="34" charset="0"/>
                <a:ea typeface="Verdana" panose="020B0604030504040204" pitchFamily="34" charset="0"/>
                <a:cs typeface="Verdana" panose="020B0604030504040204" pitchFamily="34" charset="0"/>
              </a:rPr>
              <a:t>eur</a:t>
            </a:r>
            <a:endParaRPr sz="900" dirty="0">
              <a:latin typeface="Verdana" panose="020B0604030504040204" pitchFamily="34" charset="0"/>
              <a:ea typeface="Verdana" panose="020B0604030504040204" pitchFamily="34" charset="0"/>
              <a:cs typeface="Verdana" panose="020B0604030504040204" pitchFamily="34" charset="0"/>
            </a:endParaRPr>
          </a:p>
        </p:txBody>
      </p:sp>
      <p:sp>
        <p:nvSpPr>
          <p:cNvPr id="82" name="object 82"/>
          <p:cNvSpPr txBox="1"/>
          <p:nvPr/>
        </p:nvSpPr>
        <p:spPr>
          <a:xfrm>
            <a:off x="7696946" y="6585939"/>
            <a:ext cx="1844757" cy="138499"/>
          </a:xfrm>
          <a:prstGeom prst="rect">
            <a:avLst/>
          </a:prstGeom>
        </p:spPr>
        <p:txBody>
          <a:bodyPr vert="horz" wrap="square" lIns="0" tIns="0" rIns="0" bIns="0" rtlCol="0">
            <a:spAutoFit/>
          </a:bodyPr>
          <a:lstStyle/>
          <a:p>
            <a:pPr marL="13999"/>
            <a:r>
              <a:rPr lang="en-US" sz="900" b="1" spc="-6" dirty="0">
                <a:solidFill>
                  <a:srgbClr val="FFFFFF"/>
                </a:solidFill>
                <a:latin typeface="Verdana" panose="020B0604030504040204" pitchFamily="34" charset="0"/>
                <a:ea typeface="Verdana" panose="020B0604030504040204" pitchFamily="34" charset="0"/>
                <a:cs typeface="Verdana" panose="020B0604030504040204" pitchFamily="34" charset="0"/>
              </a:rPr>
              <a:t>En coche</a:t>
            </a:r>
            <a:r>
              <a:rPr sz="900" b="1" spc="-6"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10</a:t>
            </a:r>
            <a:r>
              <a:rPr sz="900" spc="-83"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ho</a:t>
            </a:r>
            <a:r>
              <a:rPr lang="en-US" sz="900" spc="-6" dirty="0">
                <a:solidFill>
                  <a:srgbClr val="FFFFFF"/>
                </a:solidFill>
                <a:latin typeface="Verdana" panose="020B0604030504040204" pitchFamily="34" charset="0"/>
                <a:ea typeface="Verdana" panose="020B0604030504040204" pitchFamily="34" charset="0"/>
                <a:cs typeface="Verdana" panose="020B0604030504040204" pitchFamily="34" charset="0"/>
              </a:rPr>
              <a:t>ras</a:t>
            </a:r>
            <a:endParaRPr sz="900" dirty="0">
              <a:latin typeface="Verdana" panose="020B0604030504040204" pitchFamily="34" charset="0"/>
              <a:ea typeface="Verdana" panose="020B0604030504040204" pitchFamily="34" charset="0"/>
              <a:cs typeface="Verdana" panose="020B0604030504040204" pitchFamily="34" charset="0"/>
            </a:endParaRPr>
          </a:p>
        </p:txBody>
      </p:sp>
      <p:sp>
        <p:nvSpPr>
          <p:cNvPr id="83" name="object 83"/>
          <p:cNvSpPr/>
          <p:nvPr/>
        </p:nvSpPr>
        <p:spPr>
          <a:xfrm>
            <a:off x="7550811" y="5182579"/>
            <a:ext cx="1469937" cy="0"/>
          </a:xfrm>
          <a:custGeom>
            <a:avLst/>
            <a:gdLst/>
            <a:ahLst/>
            <a:cxnLst/>
            <a:rect l="l" t="t" r="r" b="b"/>
            <a:pathLst>
              <a:path w="1333500">
                <a:moveTo>
                  <a:pt x="0" y="0"/>
                </a:moveTo>
                <a:lnTo>
                  <a:pt x="1333500" y="0"/>
                </a:lnTo>
              </a:path>
            </a:pathLst>
          </a:custGeom>
          <a:ln w="25400">
            <a:solidFill>
              <a:srgbClr val="FFFFFF"/>
            </a:solidFill>
          </a:ln>
        </p:spPr>
        <p:txBody>
          <a:bodyPr wrap="square" lIns="0" tIns="0" rIns="0" bIns="0" rtlCol="0"/>
          <a:lstStyle/>
          <a:p>
            <a:endParaRPr sz="1984" dirty="0"/>
          </a:p>
        </p:txBody>
      </p:sp>
      <p:sp>
        <p:nvSpPr>
          <p:cNvPr id="84" name="object 84"/>
          <p:cNvSpPr/>
          <p:nvPr/>
        </p:nvSpPr>
        <p:spPr>
          <a:xfrm>
            <a:off x="7550811" y="5473764"/>
            <a:ext cx="1469937" cy="0"/>
          </a:xfrm>
          <a:custGeom>
            <a:avLst/>
            <a:gdLst/>
            <a:ahLst/>
            <a:cxnLst/>
            <a:rect l="l" t="t" r="r" b="b"/>
            <a:pathLst>
              <a:path w="1333500">
                <a:moveTo>
                  <a:pt x="0" y="0"/>
                </a:moveTo>
                <a:lnTo>
                  <a:pt x="1333500" y="0"/>
                </a:lnTo>
              </a:path>
            </a:pathLst>
          </a:custGeom>
          <a:ln w="25400">
            <a:solidFill>
              <a:srgbClr val="FFFFFF"/>
            </a:solidFill>
          </a:ln>
        </p:spPr>
        <p:txBody>
          <a:bodyPr wrap="square" lIns="0" tIns="0" rIns="0" bIns="0" rtlCol="0"/>
          <a:lstStyle/>
          <a:p>
            <a:endParaRPr sz="1984" dirty="0"/>
          </a:p>
        </p:txBody>
      </p:sp>
      <p:sp>
        <p:nvSpPr>
          <p:cNvPr id="85" name="object 85"/>
          <p:cNvSpPr/>
          <p:nvPr/>
        </p:nvSpPr>
        <p:spPr>
          <a:xfrm>
            <a:off x="7550811" y="6078540"/>
            <a:ext cx="1469937" cy="0"/>
          </a:xfrm>
          <a:custGeom>
            <a:avLst/>
            <a:gdLst/>
            <a:ahLst/>
            <a:cxnLst/>
            <a:rect l="l" t="t" r="r" b="b"/>
            <a:pathLst>
              <a:path w="1333500">
                <a:moveTo>
                  <a:pt x="0" y="0"/>
                </a:moveTo>
                <a:lnTo>
                  <a:pt x="1333500" y="0"/>
                </a:lnTo>
              </a:path>
            </a:pathLst>
          </a:custGeom>
          <a:ln w="25400">
            <a:solidFill>
              <a:srgbClr val="FFFFFF"/>
            </a:solidFill>
          </a:ln>
        </p:spPr>
        <p:txBody>
          <a:bodyPr wrap="square" lIns="0" tIns="0" rIns="0" bIns="0" rtlCol="0"/>
          <a:lstStyle/>
          <a:p>
            <a:endParaRPr sz="1984" dirty="0"/>
          </a:p>
        </p:txBody>
      </p:sp>
      <p:sp>
        <p:nvSpPr>
          <p:cNvPr id="86" name="object 86"/>
          <p:cNvSpPr/>
          <p:nvPr/>
        </p:nvSpPr>
        <p:spPr>
          <a:xfrm>
            <a:off x="7550811" y="6532113"/>
            <a:ext cx="1469937" cy="0"/>
          </a:xfrm>
          <a:custGeom>
            <a:avLst/>
            <a:gdLst/>
            <a:ahLst/>
            <a:cxnLst/>
            <a:rect l="l" t="t" r="r" b="b"/>
            <a:pathLst>
              <a:path w="1333500">
                <a:moveTo>
                  <a:pt x="0" y="0"/>
                </a:moveTo>
                <a:lnTo>
                  <a:pt x="1333500" y="0"/>
                </a:lnTo>
              </a:path>
            </a:pathLst>
          </a:custGeom>
          <a:ln w="25400">
            <a:solidFill>
              <a:srgbClr val="FFFFFF"/>
            </a:solidFill>
          </a:ln>
        </p:spPr>
        <p:txBody>
          <a:bodyPr wrap="square" lIns="0" tIns="0" rIns="0" bIns="0" rtlCol="0"/>
          <a:lstStyle/>
          <a:p>
            <a:endParaRPr sz="1984" dirty="0"/>
          </a:p>
        </p:txBody>
      </p:sp>
      <p:pic>
        <p:nvPicPr>
          <p:cNvPr id="87" name="Изображение 86" descr="icon2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55146" y="1458558"/>
            <a:ext cx="1474918" cy="846828"/>
          </a:xfrm>
          <a:prstGeom prst="rect">
            <a:avLst/>
          </a:prstGeom>
        </p:spPr>
      </p:pic>
      <p:pic>
        <p:nvPicPr>
          <p:cNvPr id="88" name="Изображение 87" descr="icon21.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9254" y="4558914"/>
            <a:ext cx="1029423" cy="552515"/>
          </a:xfrm>
          <a:prstGeom prst="rect">
            <a:avLst/>
          </a:prstGeom>
        </p:spPr>
      </p:pic>
      <p:pic>
        <p:nvPicPr>
          <p:cNvPr id="89" name="Изображение 88" descr="icon22.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85960" y="1575021"/>
            <a:ext cx="1660002" cy="607490"/>
          </a:xfrm>
          <a:prstGeom prst="rect">
            <a:avLst/>
          </a:prstGeom>
        </p:spPr>
      </p:pic>
      <p:pic>
        <p:nvPicPr>
          <p:cNvPr id="90" name="Изображение 89" descr="icon23.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027120" y="1373058"/>
            <a:ext cx="1252557" cy="822322"/>
          </a:xfrm>
          <a:prstGeom prst="rect">
            <a:avLst/>
          </a:prstGeom>
        </p:spPr>
      </p:pic>
    </p:spTree>
    <p:extLst>
      <p:ext uri="{BB962C8B-B14F-4D97-AF65-F5344CB8AC3E}">
        <p14:creationId xmlns:p14="http://schemas.microsoft.com/office/powerpoint/2010/main" xmlns="" val="1452226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448419E7-1C22-4CCD-8600-A4F6D2C1F67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19"/>
            <a:ext cx="10691813" cy="7558636"/>
          </a:xfrm>
          <a:prstGeom prst="rect">
            <a:avLst/>
          </a:prstGeom>
        </p:spPr>
      </p:pic>
      <p:sp>
        <p:nvSpPr>
          <p:cNvPr id="11" name="object 3">
            <a:extLst>
              <a:ext uri="{FF2B5EF4-FFF2-40B4-BE49-F238E27FC236}">
                <a16:creationId xmlns:a16="http://schemas.microsoft.com/office/drawing/2014/main" xmlns="" id="{60D86E0A-2960-4762-A9A0-ADF84CD2E1C5}"/>
              </a:ext>
            </a:extLst>
          </p:cNvPr>
          <p:cNvSpPr txBox="1">
            <a:spLocks noGrp="1"/>
          </p:cNvSpPr>
          <p:nvPr>
            <p:ph type="title"/>
          </p:nvPr>
        </p:nvSpPr>
        <p:spPr>
          <a:xfrm>
            <a:off x="4562355" y="1071725"/>
            <a:ext cx="6129458" cy="5232202"/>
          </a:xfrm>
          <a:prstGeom prst="rect">
            <a:avLst/>
          </a:prstGeom>
        </p:spPr>
        <p:txBody>
          <a:bodyPr vert="horz" wrap="square" lIns="0" tIns="0" rIns="0" bIns="0" rtlCol="0" anchor="ctr">
            <a:spAutoFit/>
          </a:bodyPr>
          <a:lstStyle/>
          <a:p>
            <a:pPr marL="13999" marR="921847">
              <a:lnSpc>
                <a:spcPct val="100000"/>
              </a:lnSpc>
            </a:pPr>
            <a:r>
              <a:rPr lang="es-ES" sz="2000" b="1"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VISITAR LA COPA MUNDIAL DE LA FIFA 2018 ES UNA GRAN OPORTUNIDAD PARA VIAJAR A TRAVÉS DE RUSIA. </a:t>
            </a:r>
            <a:br>
              <a:rPr lang="es-ES" sz="2000" b="1"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br>
            <a:r>
              <a:rPr lang="es-ES" sz="2000" b="1"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r>
            <a:br>
              <a:rPr lang="es-ES" sz="2000" b="1"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br>
            <a:r>
              <a:rPr lang="es-ES" sz="2000" b="1"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LOS INVITADOS DE LA COPA MUNDIAL DISFRUTARÁN DE UNA ENTRADA SIN VISADO Y DE LA POSIBILIDAD DE VISITAR LAS 11 CIUDADES QUE REALIZAN LOS EVENTOS DEL FUTBOL. </a:t>
            </a:r>
            <a:br>
              <a:rPr lang="es-ES" sz="2000" b="1"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br>
            <a:r>
              <a:rPr lang="es-ES" sz="2000" b="1"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r>
            <a:br>
              <a:rPr lang="es-ES" sz="2000" b="1"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br>
            <a:r>
              <a:rPr lang="es-ES" sz="2000" b="1"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UN PAÍS HOSPITALARIO, RICO, MULTINACIONAL, HERMOSO Y MODERNO - USTED DEFINITIVAMENTE ESTARÁ AGRADABLE DE REGRESAR.</a:t>
            </a:r>
            <a:endParaRPr sz="2000" b="1"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7" name="Рисунок 16">
            <a:extLst>
              <a:ext uri="{FF2B5EF4-FFF2-40B4-BE49-F238E27FC236}">
                <a16:creationId xmlns:a16="http://schemas.microsoft.com/office/drawing/2014/main" xmlns="" id="{28CDA59F-51B8-41E2-B55C-0FF9E1B9148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8724" y="1255743"/>
            <a:ext cx="3884907" cy="5048184"/>
          </a:xfrm>
          <a:prstGeom prst="rect">
            <a:avLst/>
          </a:prstGeom>
        </p:spPr>
      </p:pic>
    </p:spTree>
    <p:extLst>
      <p:ext uri="{BB962C8B-B14F-4D97-AF65-F5344CB8AC3E}">
        <p14:creationId xmlns:p14="http://schemas.microsoft.com/office/powerpoint/2010/main" xmlns="" val="1293304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448419E7-1C22-4CCD-8600-A4F6D2C1F67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19"/>
            <a:ext cx="10691813" cy="7558636"/>
          </a:xfrm>
          <a:prstGeom prst="rect">
            <a:avLst/>
          </a:prstGeom>
        </p:spPr>
      </p:pic>
      <p:sp>
        <p:nvSpPr>
          <p:cNvPr id="10" name="object 2">
            <a:extLst>
              <a:ext uri="{FF2B5EF4-FFF2-40B4-BE49-F238E27FC236}">
                <a16:creationId xmlns:a16="http://schemas.microsoft.com/office/drawing/2014/main" xmlns="" id="{D5F39C1B-C243-43F6-B4EC-34292F0086C5}"/>
              </a:ext>
            </a:extLst>
          </p:cNvPr>
          <p:cNvSpPr txBox="1"/>
          <p:nvPr/>
        </p:nvSpPr>
        <p:spPr>
          <a:xfrm>
            <a:off x="4078014" y="1691166"/>
            <a:ext cx="5969876" cy="1661993"/>
          </a:xfrm>
          <a:prstGeom prst="rect">
            <a:avLst/>
          </a:prstGeom>
        </p:spPr>
        <p:txBody>
          <a:bodyPr vert="horz" wrap="square" lIns="0" tIns="0" rIns="0" bIns="0" rtlCol="0">
            <a:spAutoFit/>
          </a:bodyPr>
          <a:lstStyle/>
          <a:p>
            <a:pPr marL="13999" algn="ctr"/>
            <a:r>
              <a:rPr lang="es-ES" sz="3600" b="1" spc="-2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Muchas gracias por su cordial atención a la presente!</a:t>
            </a:r>
            <a:endParaRPr sz="2425"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Рисунок 1">
            <a:extLst>
              <a:ext uri="{FF2B5EF4-FFF2-40B4-BE49-F238E27FC236}">
                <a16:creationId xmlns:a16="http://schemas.microsoft.com/office/drawing/2014/main" xmlns="" id="{75FEA721-0EE2-418A-9BB2-B3078300EBB9}"/>
              </a:ext>
            </a:extLst>
          </p:cNvPr>
          <p:cNvPicPr>
            <a:picLocks noChangeAspect="1"/>
          </p:cNvPicPr>
          <p:nvPr/>
        </p:nvPicPr>
        <p:blipFill>
          <a:blip r:embed="rId3" cstate="print"/>
          <a:stretch>
            <a:fillRect/>
          </a:stretch>
        </p:blipFill>
        <p:spPr>
          <a:xfrm>
            <a:off x="410930" y="5874803"/>
            <a:ext cx="3137725" cy="1150272"/>
          </a:xfrm>
          <a:prstGeom prst="rect">
            <a:avLst/>
          </a:prstGeom>
        </p:spPr>
      </p:pic>
    </p:spTree>
    <p:extLst>
      <p:ext uri="{BB962C8B-B14F-4D97-AF65-F5344CB8AC3E}">
        <p14:creationId xmlns:p14="http://schemas.microsoft.com/office/powerpoint/2010/main" xmlns="" val="364066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CC0853F8-F015-426C-97FF-8C4DCE08C70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0691813" cy="7558636"/>
          </a:xfrm>
          <a:prstGeom prst="rect">
            <a:avLst/>
          </a:prstGeom>
        </p:spPr>
      </p:pic>
      <p:sp>
        <p:nvSpPr>
          <p:cNvPr id="5" name="object 2">
            <a:extLst>
              <a:ext uri="{FF2B5EF4-FFF2-40B4-BE49-F238E27FC236}">
                <a16:creationId xmlns:a16="http://schemas.microsoft.com/office/drawing/2014/main" xmlns="" id="{4D6BE06D-04CE-4794-AF7D-AA4AEB5BB0F5}"/>
              </a:ext>
            </a:extLst>
          </p:cNvPr>
          <p:cNvSpPr txBox="1">
            <a:spLocks noGrp="1"/>
          </p:cNvSpPr>
          <p:nvPr>
            <p:ph type="title"/>
          </p:nvPr>
        </p:nvSpPr>
        <p:spPr>
          <a:xfrm>
            <a:off x="589642" y="726179"/>
            <a:ext cx="7566215" cy="353943"/>
          </a:xfrm>
          <a:prstGeom prst="rect">
            <a:avLst/>
          </a:prstGeom>
        </p:spPr>
        <p:txBody>
          <a:bodyPr vert="horz" wrap="square" lIns="0" tIns="0" rIns="0" bIns="0" rtlCol="0">
            <a:spAutoFit/>
          </a:bodyPr>
          <a:lstStyle/>
          <a:p>
            <a:pPr marL="12700">
              <a:lnSpc>
                <a:spcPct val="100000"/>
              </a:lnSpc>
            </a:pPr>
            <a:r>
              <a:rPr lang="en-US" sz="2300" b="1" spc="-25"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publico de la Copa Mundial de la FIFA</a:t>
            </a:r>
            <a:r>
              <a:rPr lang="es-ES" sz="23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endParaRPr sz="2300" b="1" spc="-25"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object 46">
            <a:extLst>
              <a:ext uri="{FF2B5EF4-FFF2-40B4-BE49-F238E27FC236}">
                <a16:creationId xmlns:a16="http://schemas.microsoft.com/office/drawing/2014/main" xmlns="" id="{0F7D358F-911E-4EA7-9146-BC454E58CBFC}"/>
              </a:ext>
            </a:extLst>
          </p:cNvPr>
          <p:cNvSpPr txBox="1"/>
          <p:nvPr/>
        </p:nvSpPr>
        <p:spPr>
          <a:xfrm>
            <a:off x="733501" y="1401393"/>
            <a:ext cx="6035795" cy="1231106"/>
          </a:xfrm>
          <a:prstGeom prst="rect">
            <a:avLst/>
          </a:prstGeom>
        </p:spPr>
        <p:txBody>
          <a:bodyPr vert="horz" wrap="square" lIns="0" tIns="0" rIns="0" bIns="0" rtlCol="0">
            <a:spAutoFit/>
          </a:bodyPr>
          <a:lstStyle/>
          <a:p>
            <a:pPr marL="12700" marR="5080">
              <a:lnSpc>
                <a:spcPct val="100000"/>
              </a:lnSpc>
            </a:pPr>
            <a:r>
              <a:rPr lang="es-E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Más de la mitad de la población activa del mundo está interesada en el fútbol— esto es más de 48%. Cientos de miles de fanáticos de todo el mundo vienen al país anfinitron de La Copa Mundial</a:t>
            </a:r>
            <a:r>
              <a:rPr lang="es-ES" sz="16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r>
              <a:rPr lang="es-E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para apoyar a su equipo nacional.</a:t>
            </a:r>
          </a:p>
        </p:txBody>
      </p:sp>
      <p:sp>
        <p:nvSpPr>
          <p:cNvPr id="7" name="object 11">
            <a:extLst>
              <a:ext uri="{FF2B5EF4-FFF2-40B4-BE49-F238E27FC236}">
                <a16:creationId xmlns:a16="http://schemas.microsoft.com/office/drawing/2014/main" xmlns="" id="{FCD20A90-CDFD-480B-9B65-6552BC33340F}"/>
              </a:ext>
            </a:extLst>
          </p:cNvPr>
          <p:cNvSpPr txBox="1"/>
          <p:nvPr/>
        </p:nvSpPr>
        <p:spPr>
          <a:xfrm>
            <a:off x="733501" y="2801615"/>
            <a:ext cx="2792185" cy="3939540"/>
          </a:xfrm>
          <a:prstGeom prst="rect">
            <a:avLst/>
          </a:prstGeom>
        </p:spPr>
        <p:txBody>
          <a:bodyPr vert="horz" wrap="square" lIns="0" tIns="0" rIns="0" bIns="0" rtlCol="0">
            <a:spAutoFit/>
          </a:bodyPr>
          <a:lstStyle/>
          <a:p>
            <a:pPr marL="12700">
              <a:lnSpc>
                <a:spcPct val="100000"/>
              </a:lnSpc>
            </a:pPr>
            <a:r>
              <a:rPr lang="en-US"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QUENES SON</a:t>
            </a:r>
          </a:p>
          <a:p>
            <a:pPr marL="12700">
              <a:lnSpc>
                <a:spcPct val="100000"/>
              </a:lnSpc>
            </a:pPr>
            <a:endParaRPr lang="en-US"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84150" marR="5080" indent="-171450">
              <a:lnSpc>
                <a:spcPct val="100000"/>
              </a:lnSpc>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Los jovenes (+ </a:t>
            </a:r>
            <a:r>
              <a:rPr lang="es-ES" sz="1200" spc="-5"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personas maduras mayores de 45 años</a:t>
            </a: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p>
          <a:p>
            <a:pPr marL="184150" marR="5080" indent="-171450">
              <a:lnSpc>
                <a:spcPct val="100000"/>
              </a:lnSpc>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Género: 82% hombres y 12% mujeres (PWC Rusia).</a:t>
            </a:r>
          </a:p>
          <a:p>
            <a:pPr marL="184150" indent="-171450">
              <a:lnSpc>
                <a:spcPct val="100000"/>
              </a:lnSpc>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Entre todos los interesados en el fútbol, ​​el 33% llega a los estadios (PWC).</a:t>
            </a:r>
          </a:p>
          <a:p>
            <a:pPr marL="184150" marR="5080" indent="-171450">
              <a:lnSpc>
                <a:spcPct val="100000"/>
              </a:lnSpc>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Usuarios activos de las redes sociales: las páginas principales de los equipos primeros, como Real Madrid, tienen más de 4 millones de suscriptores.</a:t>
            </a:r>
          </a:p>
          <a:p>
            <a:pPr marL="171450" lvl="0" indent="-171450" defTabSz="914400" eaLnBrk="0" fontAlgn="base" hangingPunct="0">
              <a:spcBef>
                <a:spcPct val="0"/>
              </a:spcBef>
              <a:spcAft>
                <a:spcPct val="0"/>
              </a:spcAft>
              <a:buFont typeface="Arial" panose="020B0604020202020204" pitchFamily="34" charset="0"/>
              <a:buChar char="•"/>
            </a:pPr>
            <a:r>
              <a:rPr lang="es-ES" alt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Más de un tercio de la audiencia (35%) mira juegos en bares y pubs. </a:t>
            </a:r>
          </a:p>
          <a:p>
            <a:pPr marL="184150" marR="5080" indent="-171450">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Intereses aparte del fútbol: viajes, música, aparatos electrónicos, automóviles.</a:t>
            </a:r>
            <a:endParaRPr 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2700" marR="5080">
              <a:lnSpc>
                <a:spcPct val="100000"/>
              </a:lnSpc>
            </a:pP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object 24">
            <a:extLst>
              <a:ext uri="{FF2B5EF4-FFF2-40B4-BE49-F238E27FC236}">
                <a16:creationId xmlns:a16="http://schemas.microsoft.com/office/drawing/2014/main" xmlns="" id="{C770262B-F702-4B19-8F22-9C1F6D5B0ABB}"/>
              </a:ext>
            </a:extLst>
          </p:cNvPr>
          <p:cNvSpPr txBox="1"/>
          <p:nvPr/>
        </p:nvSpPr>
        <p:spPr>
          <a:xfrm>
            <a:off x="3779100" y="2782694"/>
            <a:ext cx="2992401" cy="3754874"/>
          </a:xfrm>
          <a:prstGeom prst="rect">
            <a:avLst/>
          </a:prstGeom>
        </p:spPr>
        <p:txBody>
          <a:bodyPr vert="horz" wrap="square" lIns="0" tIns="0" rIns="0" bIns="0" rtlCol="0">
            <a:spAutoFit/>
          </a:bodyPr>
          <a:lstStyle/>
          <a:p>
            <a:pPr marL="12700">
              <a:lnSpc>
                <a:spcPct val="100000"/>
              </a:lnSpc>
            </a:pPr>
            <a:r>
              <a:rPr lang="en-US" sz="1400" b="1" spc="-5"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COMO LO PASO</a:t>
            </a:r>
          </a:p>
          <a:p>
            <a:pPr marL="12700">
              <a:lnSpc>
                <a:spcPct val="100000"/>
              </a:lnSpc>
            </a:pPr>
            <a:endParaRPr lang="en-US"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84150" marR="5080" indent="-171450">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 millones de personas es el número total de visitantes de los partidos del Mundial.</a:t>
            </a:r>
            <a:endParaRPr 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71450" lvl="0" indent="-171450" defTabSz="914400" eaLnBrk="0" fontAlgn="base" hangingPunct="0">
              <a:spcBef>
                <a:spcPct val="0"/>
              </a:spcBef>
              <a:spcAft>
                <a:spcPct val="0"/>
              </a:spcAft>
              <a:buFont typeface="Arial" panose="020B0604020202020204" pitchFamily="34" charset="0"/>
              <a:buChar char="•"/>
            </a:pPr>
            <a:r>
              <a:rPr lang="es-ES" alt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3 millones de personas visitan el país en los días del campeonato. </a:t>
            </a:r>
          </a:p>
          <a:p>
            <a:pPr marL="184150" indent="-171450">
              <a:lnSpc>
                <a:spcPct val="100000"/>
              </a:lnSpc>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En la Copa Mundial de la FIFA Brasil 2014, sobre 3 millones de boletos fueron vendidos; los fanáticos extranjeros compraron el 36% de los boletos.</a:t>
            </a:r>
          </a:p>
          <a:p>
            <a:pPr marL="184150" indent="-171450">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70% de la población del país participa en el campeonato.</a:t>
            </a:r>
          </a:p>
          <a:p>
            <a:pPr marL="184150" indent="-171450">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20 mil puestos vacantes para ser voluntario en la Copa Mundial 2018.</a:t>
            </a:r>
          </a:p>
          <a:p>
            <a:pPr marL="184150" indent="-171450">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15 terabytes es la cantidad de datos descargados por los fanáticos. Eso es equivalente a 100 millones de libros.</a:t>
            </a:r>
          </a:p>
        </p:txBody>
      </p:sp>
      <p:sp>
        <p:nvSpPr>
          <p:cNvPr id="12" name="object 49">
            <a:extLst>
              <a:ext uri="{FF2B5EF4-FFF2-40B4-BE49-F238E27FC236}">
                <a16:creationId xmlns:a16="http://schemas.microsoft.com/office/drawing/2014/main" xmlns="" id="{A5F67935-51BA-46B7-BF1A-9B499199A66E}"/>
              </a:ext>
            </a:extLst>
          </p:cNvPr>
          <p:cNvSpPr/>
          <p:nvPr/>
        </p:nvSpPr>
        <p:spPr>
          <a:xfrm>
            <a:off x="7024915" y="4956051"/>
            <a:ext cx="2809819" cy="1724659"/>
          </a:xfrm>
          <a:prstGeom prst="rect">
            <a:avLst/>
          </a:prstGeom>
          <a:blipFill>
            <a:blip r:embed="rId3" cstate="print"/>
            <a:stretch>
              <a:fillRect/>
            </a:stretch>
          </a:blipFill>
        </p:spPr>
        <p:txBody>
          <a:bodyPr wrap="square" lIns="0" tIns="0" rIns="0" bIns="0" rtlCol="0"/>
          <a:lstStyle/>
          <a:p>
            <a:endParaRPr dirty="0"/>
          </a:p>
        </p:txBody>
      </p:sp>
      <p:sp>
        <p:nvSpPr>
          <p:cNvPr id="14" name="object 48">
            <a:extLst>
              <a:ext uri="{FF2B5EF4-FFF2-40B4-BE49-F238E27FC236}">
                <a16:creationId xmlns:a16="http://schemas.microsoft.com/office/drawing/2014/main" xmlns="" id="{3E91B977-8000-4298-BC1D-D8C0E11D355E}"/>
              </a:ext>
            </a:extLst>
          </p:cNvPr>
          <p:cNvSpPr/>
          <p:nvPr/>
        </p:nvSpPr>
        <p:spPr>
          <a:xfrm>
            <a:off x="7022710" y="1401393"/>
            <a:ext cx="2747734" cy="1783229"/>
          </a:xfrm>
          <a:prstGeom prst="rect">
            <a:avLst/>
          </a:prstGeom>
          <a:blipFill>
            <a:blip r:embed="rId4" cstate="print"/>
            <a:stretch>
              <a:fillRect/>
            </a:stretch>
          </a:blipFill>
        </p:spPr>
        <p:txBody>
          <a:bodyPr wrap="square" lIns="0" tIns="0" rIns="0" bIns="0" rtlCol="0"/>
          <a:lstStyle/>
          <a:p>
            <a:endParaRPr dirty="0"/>
          </a:p>
        </p:txBody>
      </p:sp>
      <p:pic>
        <p:nvPicPr>
          <p:cNvPr id="16" name="Рисунок 15">
            <a:extLst>
              <a:ext uri="{FF2B5EF4-FFF2-40B4-BE49-F238E27FC236}">
                <a16:creationId xmlns:a16="http://schemas.microsoft.com/office/drawing/2014/main" xmlns="" id="{E5529FC6-39A1-4BD9-9211-E8ED80969C3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022710" y="3266715"/>
            <a:ext cx="2777425" cy="1578082"/>
          </a:xfrm>
          <a:prstGeom prst="rect">
            <a:avLst/>
          </a:prstGeom>
        </p:spPr>
      </p:pic>
    </p:spTree>
    <p:extLst>
      <p:ext uri="{BB962C8B-B14F-4D97-AF65-F5344CB8AC3E}">
        <p14:creationId xmlns:p14="http://schemas.microsoft.com/office/powerpoint/2010/main" xmlns="" val="227503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CC0853F8-F015-426C-97FF-8C4DCE08C70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19"/>
            <a:ext cx="10691813" cy="7558636"/>
          </a:xfrm>
          <a:prstGeom prst="rect">
            <a:avLst/>
          </a:prstGeom>
        </p:spPr>
      </p:pic>
      <p:pic>
        <p:nvPicPr>
          <p:cNvPr id="12" name="Рисунок 11">
            <a:extLst>
              <a:ext uri="{FF2B5EF4-FFF2-40B4-BE49-F238E27FC236}">
                <a16:creationId xmlns:a16="http://schemas.microsoft.com/office/drawing/2014/main" xmlns="" id="{DC96111C-E9A6-495A-9CBA-75CFE9EF10F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19"/>
            <a:ext cx="10691813" cy="7558636"/>
          </a:xfrm>
          <a:prstGeom prst="rect">
            <a:avLst/>
          </a:prstGeom>
        </p:spPr>
      </p:pic>
      <p:pic>
        <p:nvPicPr>
          <p:cNvPr id="10" name="Рисунок 9">
            <a:extLst>
              <a:ext uri="{FF2B5EF4-FFF2-40B4-BE49-F238E27FC236}">
                <a16:creationId xmlns:a16="http://schemas.microsoft.com/office/drawing/2014/main" xmlns="" id="{B20012C7-E90A-4A96-B098-B9B3F9DCB99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0512" y="87080"/>
            <a:ext cx="9855602" cy="6967473"/>
          </a:xfrm>
          <a:prstGeom prst="rect">
            <a:avLst/>
          </a:prstGeom>
        </p:spPr>
      </p:pic>
    </p:spTree>
    <p:extLst>
      <p:ext uri="{BB962C8B-B14F-4D97-AF65-F5344CB8AC3E}">
        <p14:creationId xmlns:p14="http://schemas.microsoft.com/office/powerpoint/2010/main" xmlns="" val="2580453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4"/>
          <p:cNvSpPr/>
          <p:nvPr/>
        </p:nvSpPr>
        <p:spPr>
          <a:xfrm>
            <a:off x="448372" y="1838476"/>
            <a:ext cx="7522262" cy="5213376"/>
          </a:xfrm>
          <a:prstGeom prst="rect">
            <a:avLst/>
          </a:prstGeom>
          <a:blipFill>
            <a:blip r:embed="rId2" cstate="print"/>
            <a:stretch>
              <a:fillRect/>
            </a:stretch>
          </a:blipFill>
        </p:spPr>
        <p:txBody>
          <a:bodyPr wrap="square" lIns="0" tIns="0" rIns="0" bIns="0" rtlCol="0"/>
          <a:lstStyle/>
          <a:p>
            <a:endParaRPr sz="1984" dirty="0"/>
          </a:p>
        </p:txBody>
      </p:sp>
      <p:pic>
        <p:nvPicPr>
          <p:cNvPr id="25" name="Рисунок 24">
            <a:extLst>
              <a:ext uri="{FF2B5EF4-FFF2-40B4-BE49-F238E27FC236}">
                <a16:creationId xmlns:a16="http://schemas.microsoft.com/office/drawing/2014/main" xmlns="" id="{8011053D-12DC-402F-BC28-EDEEFE8BFDE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442" y="0"/>
            <a:ext cx="10691813" cy="7558636"/>
          </a:xfrm>
          <a:prstGeom prst="rect">
            <a:avLst/>
          </a:prstGeom>
        </p:spPr>
      </p:pic>
      <p:sp>
        <p:nvSpPr>
          <p:cNvPr id="2" name="object 2"/>
          <p:cNvSpPr txBox="1">
            <a:spLocks noGrp="1"/>
          </p:cNvSpPr>
          <p:nvPr>
            <p:ph type="title"/>
          </p:nvPr>
        </p:nvSpPr>
        <p:spPr>
          <a:xfrm>
            <a:off x="569209" y="722662"/>
            <a:ext cx="9636278" cy="338554"/>
          </a:xfrm>
          <a:prstGeom prst="rect">
            <a:avLst/>
          </a:prstGeom>
        </p:spPr>
        <p:txBody>
          <a:bodyPr vert="horz" wrap="square" lIns="0" tIns="0" rIns="0" bIns="0" rtlCol="0" anchor="ctr">
            <a:spAutoFit/>
          </a:bodyPr>
          <a:lstStyle/>
          <a:p>
            <a:pPr marL="13999">
              <a:lnSpc>
                <a:spcPct val="100000"/>
              </a:lnSpc>
            </a:pPr>
            <a:r>
              <a:rPr lang="es-ES" sz="2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Rusia </a:t>
            </a:r>
            <a:r>
              <a:rPr lang="ru-RU" sz="2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es-ES" sz="2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país anfitrión de la Copa Mundial de la FIFA 2018™</a:t>
            </a:r>
            <a:endParaRPr sz="22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object 5"/>
          <p:cNvSpPr/>
          <p:nvPr/>
        </p:nvSpPr>
        <p:spPr>
          <a:xfrm>
            <a:off x="8546613" y="6992534"/>
            <a:ext cx="90996" cy="77697"/>
          </a:xfrm>
          <a:custGeom>
            <a:avLst/>
            <a:gdLst/>
            <a:ahLst/>
            <a:cxnLst/>
            <a:rect l="l" t="t" r="r" b="b"/>
            <a:pathLst>
              <a:path w="82550" h="70485">
                <a:moveTo>
                  <a:pt x="3949" y="0"/>
                </a:moveTo>
                <a:lnTo>
                  <a:pt x="3848" y="11544"/>
                </a:lnTo>
                <a:lnTo>
                  <a:pt x="3479" y="13881"/>
                </a:lnTo>
                <a:lnTo>
                  <a:pt x="0" y="19037"/>
                </a:lnTo>
                <a:lnTo>
                  <a:pt x="1955" y="24282"/>
                </a:lnTo>
                <a:lnTo>
                  <a:pt x="8254" y="29400"/>
                </a:lnTo>
                <a:lnTo>
                  <a:pt x="7353" y="40741"/>
                </a:lnTo>
                <a:lnTo>
                  <a:pt x="9220" y="46012"/>
                </a:lnTo>
                <a:lnTo>
                  <a:pt x="13398" y="55727"/>
                </a:lnTo>
                <a:lnTo>
                  <a:pt x="21666" y="57429"/>
                </a:lnTo>
                <a:lnTo>
                  <a:pt x="25158" y="58013"/>
                </a:lnTo>
                <a:lnTo>
                  <a:pt x="25819" y="58153"/>
                </a:lnTo>
                <a:lnTo>
                  <a:pt x="26682" y="61747"/>
                </a:lnTo>
                <a:lnTo>
                  <a:pt x="28816" y="66560"/>
                </a:lnTo>
                <a:lnTo>
                  <a:pt x="30501" y="69999"/>
                </a:lnTo>
                <a:lnTo>
                  <a:pt x="82455" y="69999"/>
                </a:lnTo>
                <a:lnTo>
                  <a:pt x="82219" y="69100"/>
                </a:lnTo>
                <a:lnTo>
                  <a:pt x="73825" y="59385"/>
                </a:lnTo>
                <a:lnTo>
                  <a:pt x="68033" y="56895"/>
                </a:lnTo>
                <a:lnTo>
                  <a:pt x="62433" y="53301"/>
                </a:lnTo>
                <a:lnTo>
                  <a:pt x="59893" y="48120"/>
                </a:lnTo>
                <a:lnTo>
                  <a:pt x="61379" y="44881"/>
                </a:lnTo>
                <a:lnTo>
                  <a:pt x="63296" y="41109"/>
                </a:lnTo>
                <a:lnTo>
                  <a:pt x="54762" y="32435"/>
                </a:lnTo>
                <a:lnTo>
                  <a:pt x="44691" y="28320"/>
                </a:lnTo>
                <a:lnTo>
                  <a:pt x="40093" y="25247"/>
                </a:lnTo>
                <a:lnTo>
                  <a:pt x="32435" y="18580"/>
                </a:lnTo>
                <a:lnTo>
                  <a:pt x="29349" y="17779"/>
                </a:lnTo>
                <a:lnTo>
                  <a:pt x="21679" y="7023"/>
                </a:lnTo>
                <a:lnTo>
                  <a:pt x="15443" y="7023"/>
                </a:lnTo>
                <a:lnTo>
                  <a:pt x="3949" y="0"/>
                </a:lnTo>
                <a:close/>
              </a:path>
              <a:path w="82550" h="70485">
                <a:moveTo>
                  <a:pt x="20764" y="5740"/>
                </a:moveTo>
                <a:lnTo>
                  <a:pt x="15443" y="7023"/>
                </a:lnTo>
                <a:lnTo>
                  <a:pt x="21679" y="7023"/>
                </a:lnTo>
                <a:lnTo>
                  <a:pt x="20764" y="5740"/>
                </a:lnTo>
                <a:close/>
              </a:path>
            </a:pathLst>
          </a:custGeom>
          <a:solidFill>
            <a:srgbClr val="CCCCCC"/>
          </a:solidFill>
        </p:spPr>
        <p:txBody>
          <a:bodyPr wrap="square" lIns="0" tIns="0" rIns="0" bIns="0" rtlCol="0"/>
          <a:lstStyle/>
          <a:p>
            <a:endParaRPr sz="1984" dirty="0"/>
          </a:p>
        </p:txBody>
      </p:sp>
      <p:sp>
        <p:nvSpPr>
          <p:cNvPr id="6" name="object 6"/>
          <p:cNvSpPr/>
          <p:nvPr/>
        </p:nvSpPr>
        <p:spPr>
          <a:xfrm>
            <a:off x="8538517" y="6981071"/>
            <a:ext cx="105695" cy="88896"/>
          </a:xfrm>
          <a:custGeom>
            <a:avLst/>
            <a:gdLst/>
            <a:ahLst/>
            <a:cxnLst/>
            <a:rect l="l" t="t" r="r" b="b"/>
            <a:pathLst>
              <a:path w="95884" h="80645">
                <a:moveTo>
                  <a:pt x="5499" y="0"/>
                </a:moveTo>
                <a:lnTo>
                  <a:pt x="5322" y="20802"/>
                </a:lnTo>
                <a:lnTo>
                  <a:pt x="5105" y="22275"/>
                </a:lnTo>
                <a:lnTo>
                  <a:pt x="3365" y="25107"/>
                </a:lnTo>
                <a:lnTo>
                  <a:pt x="0" y="33083"/>
                </a:lnTo>
                <a:lnTo>
                  <a:pt x="9537" y="42214"/>
                </a:lnTo>
                <a:lnTo>
                  <a:pt x="8775" y="51930"/>
                </a:lnTo>
                <a:lnTo>
                  <a:pt x="9601" y="54292"/>
                </a:lnTo>
                <a:lnTo>
                  <a:pt x="28600" y="73698"/>
                </a:lnTo>
                <a:lnTo>
                  <a:pt x="29489" y="76161"/>
                </a:lnTo>
                <a:lnTo>
                  <a:pt x="30784" y="79298"/>
                </a:lnTo>
                <a:lnTo>
                  <a:pt x="31326" y="80398"/>
                </a:lnTo>
                <a:lnTo>
                  <a:pt x="47310" y="80398"/>
                </a:lnTo>
                <a:lnTo>
                  <a:pt x="43294" y="78168"/>
                </a:lnTo>
                <a:lnTo>
                  <a:pt x="38607" y="68605"/>
                </a:lnTo>
                <a:lnTo>
                  <a:pt x="38646" y="62890"/>
                </a:lnTo>
                <a:lnTo>
                  <a:pt x="33896" y="62865"/>
                </a:lnTo>
                <a:lnTo>
                  <a:pt x="24371" y="60883"/>
                </a:lnTo>
                <a:lnTo>
                  <a:pt x="20663" y="50406"/>
                </a:lnTo>
                <a:lnTo>
                  <a:pt x="20724" y="49441"/>
                </a:lnTo>
                <a:lnTo>
                  <a:pt x="21716" y="37033"/>
                </a:lnTo>
                <a:lnTo>
                  <a:pt x="13182" y="31254"/>
                </a:lnTo>
                <a:lnTo>
                  <a:pt x="17030" y="25565"/>
                </a:lnTo>
                <a:lnTo>
                  <a:pt x="17068" y="20802"/>
                </a:lnTo>
                <a:lnTo>
                  <a:pt x="38631" y="20802"/>
                </a:lnTo>
                <a:lnTo>
                  <a:pt x="31740" y="11163"/>
                </a:lnTo>
                <a:lnTo>
                  <a:pt x="23774" y="11163"/>
                </a:lnTo>
                <a:lnTo>
                  <a:pt x="5499" y="0"/>
                </a:lnTo>
                <a:close/>
              </a:path>
              <a:path w="95884" h="80645">
                <a:moveTo>
                  <a:pt x="40048" y="22783"/>
                </a:moveTo>
                <a:lnTo>
                  <a:pt x="25628" y="22783"/>
                </a:lnTo>
                <a:lnTo>
                  <a:pt x="33172" y="33312"/>
                </a:lnTo>
                <a:lnTo>
                  <a:pt x="36982" y="34302"/>
                </a:lnTo>
                <a:lnTo>
                  <a:pt x="43599" y="40068"/>
                </a:lnTo>
                <a:lnTo>
                  <a:pt x="49288" y="43929"/>
                </a:lnTo>
                <a:lnTo>
                  <a:pt x="58775" y="47802"/>
                </a:lnTo>
                <a:lnTo>
                  <a:pt x="63512" y="52616"/>
                </a:lnTo>
                <a:lnTo>
                  <a:pt x="60792" y="57937"/>
                </a:lnTo>
                <a:lnTo>
                  <a:pt x="60716" y="58534"/>
                </a:lnTo>
                <a:lnTo>
                  <a:pt x="63411" y="64046"/>
                </a:lnTo>
                <a:lnTo>
                  <a:pt x="66243" y="69773"/>
                </a:lnTo>
                <a:lnTo>
                  <a:pt x="77635" y="74637"/>
                </a:lnTo>
                <a:lnTo>
                  <a:pt x="82594" y="80398"/>
                </a:lnTo>
                <a:lnTo>
                  <a:pt x="95854" y="80398"/>
                </a:lnTo>
                <a:lnTo>
                  <a:pt x="94881" y="76708"/>
                </a:lnTo>
                <a:lnTo>
                  <a:pt x="84721" y="64909"/>
                </a:lnTo>
                <a:lnTo>
                  <a:pt x="78854" y="62395"/>
                </a:lnTo>
                <a:lnTo>
                  <a:pt x="74752" y="59817"/>
                </a:lnTo>
                <a:lnTo>
                  <a:pt x="73736" y="58521"/>
                </a:lnTo>
                <a:lnTo>
                  <a:pt x="73889" y="58521"/>
                </a:lnTo>
                <a:lnTo>
                  <a:pt x="73952" y="57937"/>
                </a:lnTo>
                <a:lnTo>
                  <a:pt x="77800" y="50406"/>
                </a:lnTo>
                <a:lnTo>
                  <a:pt x="65455" y="37871"/>
                </a:lnTo>
                <a:lnTo>
                  <a:pt x="54851" y="33528"/>
                </a:lnTo>
                <a:lnTo>
                  <a:pt x="50761" y="30759"/>
                </a:lnTo>
                <a:lnTo>
                  <a:pt x="42583" y="23634"/>
                </a:lnTo>
                <a:lnTo>
                  <a:pt x="40220" y="23025"/>
                </a:lnTo>
                <a:lnTo>
                  <a:pt x="40048" y="22783"/>
                </a:lnTo>
                <a:close/>
              </a:path>
              <a:path w="95884" h="80645">
                <a:moveTo>
                  <a:pt x="73889" y="58521"/>
                </a:moveTo>
                <a:lnTo>
                  <a:pt x="73736" y="58521"/>
                </a:lnTo>
                <a:lnTo>
                  <a:pt x="73888" y="58534"/>
                </a:lnTo>
                <a:close/>
              </a:path>
              <a:path w="95884" h="80645">
                <a:moveTo>
                  <a:pt x="38631" y="20802"/>
                </a:moveTo>
                <a:lnTo>
                  <a:pt x="17068" y="20802"/>
                </a:lnTo>
                <a:lnTo>
                  <a:pt x="21805" y="23698"/>
                </a:lnTo>
                <a:lnTo>
                  <a:pt x="25628" y="22783"/>
                </a:lnTo>
                <a:lnTo>
                  <a:pt x="40048" y="22783"/>
                </a:lnTo>
                <a:lnTo>
                  <a:pt x="38631" y="20802"/>
                </a:lnTo>
                <a:close/>
              </a:path>
              <a:path w="95884" h="80645">
                <a:moveTo>
                  <a:pt x="30568" y="9525"/>
                </a:moveTo>
                <a:lnTo>
                  <a:pt x="23774" y="11163"/>
                </a:lnTo>
                <a:lnTo>
                  <a:pt x="31740" y="11163"/>
                </a:lnTo>
                <a:lnTo>
                  <a:pt x="30568" y="9525"/>
                </a:lnTo>
                <a:close/>
              </a:path>
            </a:pathLst>
          </a:custGeom>
          <a:solidFill>
            <a:srgbClr val="FFFFFF"/>
          </a:solidFill>
        </p:spPr>
        <p:txBody>
          <a:bodyPr wrap="square" lIns="0" tIns="0" rIns="0" bIns="0" rtlCol="0"/>
          <a:lstStyle/>
          <a:p>
            <a:endParaRPr sz="1984" dirty="0"/>
          </a:p>
        </p:txBody>
      </p:sp>
      <p:sp>
        <p:nvSpPr>
          <p:cNvPr id="7" name="object 7"/>
          <p:cNvSpPr txBox="1"/>
          <p:nvPr/>
        </p:nvSpPr>
        <p:spPr>
          <a:xfrm>
            <a:off x="1146947" y="1293206"/>
            <a:ext cx="6823687" cy="492443"/>
          </a:xfrm>
          <a:prstGeom prst="rect">
            <a:avLst/>
          </a:prstGeom>
        </p:spPr>
        <p:txBody>
          <a:bodyPr vert="horz" wrap="square" lIns="0" tIns="0" rIns="0" bIns="0" rtlCol="0">
            <a:spAutoFit/>
          </a:bodyPr>
          <a:lstStyle/>
          <a:p>
            <a:pPr marL="12700">
              <a:lnSpc>
                <a:spcPct val="100000"/>
              </a:lnSpc>
            </a:pPr>
            <a:r>
              <a:rPr lang="es-E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 Copa Mundial de la FIFA 2018, tendrá lugar en Europa del Este por primera vez, el país anfitrión será Rusia.</a:t>
            </a:r>
          </a:p>
        </p:txBody>
      </p:sp>
      <p:sp>
        <p:nvSpPr>
          <p:cNvPr id="9" name="object 9"/>
          <p:cNvSpPr txBox="1"/>
          <p:nvPr/>
        </p:nvSpPr>
        <p:spPr>
          <a:xfrm>
            <a:off x="8224603" y="2122432"/>
            <a:ext cx="1855504" cy="4005712"/>
          </a:xfrm>
          <a:prstGeom prst="rect">
            <a:avLst/>
          </a:prstGeom>
        </p:spPr>
        <p:txBody>
          <a:bodyPr vert="horz" wrap="square" lIns="0" tIns="0" rIns="0" bIns="0" rtlCol="0">
            <a:spAutoFit/>
          </a:bodyPr>
          <a:lstStyle/>
          <a:p>
            <a:pPr marL="13999"/>
            <a:r>
              <a:rPr sz="4630" spc="-5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1</a:t>
            </a:r>
            <a:r>
              <a:rPr sz="4630" spc="18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r>
              <a:rPr sz="463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7</a:t>
            </a:r>
            <a:endParaRPr lang="en-US" sz="463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lvl="0" defTabSz="914400" eaLnBrk="0" fontAlgn="base" hangingPunct="0">
              <a:spcBef>
                <a:spcPct val="0"/>
              </a:spcBef>
              <a:spcAft>
                <a:spcPct val="0"/>
              </a:spcAft>
            </a:pPr>
            <a:r>
              <a:rPr lang="es-ES" altLang="ru-RU"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de tierra firme.</a:t>
            </a:r>
            <a:r>
              <a:rPr lang="ru-RU" altLang="ru-RU"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p>
          <a:p>
            <a:pPr marL="13999"/>
            <a:endPar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22860" marR="5080" indent="-10795">
              <a:lnSpc>
                <a:spcPct val="100000"/>
              </a:lnSpc>
            </a:pPr>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país </a:t>
            </a:r>
            <a:endParaRPr lang="ru-RU"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22860" marR="5080" indent="-10795">
              <a:lnSpc>
                <a:spcPct val="100000"/>
              </a:lnSpc>
            </a:pPr>
            <a:r>
              <a:rPr lang="es-ES"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más grande</a:t>
            </a:r>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del mundo</a:t>
            </a:r>
            <a:r>
              <a:rPr lang="es-ES" sz="1400" spc="-15"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endPar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endPar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lvl="0" defTabSz="914400" eaLnBrk="0" fontAlgn="base" hangingPunct="0">
              <a:spcBef>
                <a:spcPct val="0"/>
              </a:spcBef>
              <a:spcAft>
                <a:spcPct val="0"/>
              </a:spcAft>
            </a:pPr>
            <a:r>
              <a:rPr lang="es-ES" altLang="ru-RU" sz="14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Clima diverso, desde las heladas árticas a las áreas subtropicales: puede hacer snowboard en una parte del país y tomar el sol en la playa en otro.</a:t>
            </a:r>
            <a:r>
              <a:rPr lang="ru-RU" altLang="ru-RU" sz="1400" dirty="0">
                <a:solidFill>
                  <a:schemeClr val="bg2">
                    <a:lumMod val="25000"/>
                  </a:schemeClr>
                </a:solidFill>
                <a:latin typeface="Arial" panose="020B0604020202020204" pitchFamily="34" charset="0"/>
                <a:cs typeface="Arial" panose="020B0604020202020204" pitchFamily="34" charset="0"/>
              </a:rPr>
              <a:t> </a:t>
            </a: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object 4"/>
          <p:cNvSpPr/>
          <p:nvPr/>
        </p:nvSpPr>
        <p:spPr>
          <a:xfrm>
            <a:off x="494384" y="1838476"/>
            <a:ext cx="7522262" cy="5213376"/>
          </a:xfrm>
          <a:prstGeom prst="rect">
            <a:avLst/>
          </a:prstGeom>
          <a:blipFill>
            <a:blip r:embed="rId2" cstate="print"/>
            <a:stretch>
              <a:fillRect/>
            </a:stretch>
          </a:blipFill>
        </p:spPr>
        <p:txBody>
          <a:bodyPr wrap="square" lIns="0" tIns="0" rIns="0" bIns="0" rtlCol="0"/>
          <a:lstStyle/>
          <a:p>
            <a:endParaRPr sz="1984" dirty="0"/>
          </a:p>
        </p:txBody>
      </p:sp>
      <p:sp>
        <p:nvSpPr>
          <p:cNvPr id="19" name="object 19"/>
          <p:cNvSpPr txBox="1"/>
          <p:nvPr/>
        </p:nvSpPr>
        <p:spPr>
          <a:xfrm>
            <a:off x="6064088" y="3889912"/>
            <a:ext cx="1906546" cy="3170099"/>
          </a:xfrm>
          <a:prstGeom prst="rect">
            <a:avLst/>
          </a:prstGeom>
        </p:spPr>
        <p:txBody>
          <a:bodyPr vert="horz" wrap="square" lIns="0" tIns="0" rIns="0" bIns="0" rtlCol="0">
            <a:spAutoFit/>
          </a:bodyPr>
          <a:lstStyle/>
          <a:p>
            <a:pPr marL="12700">
              <a:lnSpc>
                <a:spcPct val="100000"/>
              </a:lnSpc>
            </a:pPr>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Más de</a:t>
            </a:r>
          </a:p>
          <a:p>
            <a:pPr marL="13999"/>
            <a:r>
              <a:rPr sz="4000" b="1" spc="-5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190</a:t>
            </a:r>
            <a:endParaRPr lang="en-US" sz="4000" b="1" spc="-5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2700">
              <a:lnSpc>
                <a:spcPct val="100000"/>
              </a:lnSpc>
            </a:pPr>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naciones que hablan</a:t>
            </a:r>
          </a:p>
          <a:p>
            <a:pPr marL="13999"/>
            <a:r>
              <a:rPr lang="en-US" sz="4000"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277</a:t>
            </a:r>
          </a:p>
          <a:p>
            <a:pPr lvl="0" defTabSz="914400" eaLnBrk="0" fontAlgn="base" hangingPunct="0">
              <a:spcBef>
                <a:spcPct val="0"/>
              </a:spcBef>
              <a:spcAft>
                <a:spcPct val="0"/>
              </a:spcAft>
            </a:pPr>
            <a:r>
              <a:rPr lang="es-ES" altLang="ru-RU"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idiomas, con costumbres únicas y un rasgo definitorio común: la hospitalidad.</a:t>
            </a:r>
            <a:r>
              <a:rPr lang="ru-RU" altLang="ru-RU" sz="105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endParaRPr lang="ru-RU" altLang="ru-RU" sz="2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endPar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object 15"/>
          <p:cNvSpPr txBox="1"/>
          <p:nvPr/>
        </p:nvSpPr>
        <p:spPr>
          <a:xfrm>
            <a:off x="1015465" y="3210709"/>
            <a:ext cx="2352096" cy="861774"/>
          </a:xfrm>
          <a:prstGeom prst="rect">
            <a:avLst/>
          </a:prstGeom>
        </p:spPr>
        <p:txBody>
          <a:bodyPr vert="horz" wrap="square" lIns="0" tIns="0" rIns="0" bIns="0" rtlCol="0">
            <a:spAutoFit/>
          </a:bodyPr>
          <a:lstStyle/>
          <a:p>
            <a:pPr marL="13999" marR="5600"/>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kilómetros cuadrados es comparable a la superficie del planeta Plutón</a:t>
            </a:r>
            <a:r>
              <a:rPr lang="es-ES" sz="1400" dirty="0">
                <a:solidFill>
                  <a:schemeClr val="bg2">
                    <a:lumMod val="25000"/>
                  </a:schemeClr>
                </a:solidFill>
                <a:latin typeface="Arial" panose="020B0604020202020204" pitchFamily="34" charset="0"/>
                <a:cs typeface="Arial" panose="020B0604020202020204" pitchFamily="34" charset="0"/>
              </a:rPr>
              <a:t>.</a:t>
            </a:r>
          </a:p>
        </p:txBody>
      </p:sp>
      <p:sp>
        <p:nvSpPr>
          <p:cNvPr id="13" name="object 13"/>
          <p:cNvSpPr txBox="1"/>
          <p:nvPr/>
        </p:nvSpPr>
        <p:spPr>
          <a:xfrm>
            <a:off x="1146947" y="2252075"/>
            <a:ext cx="1785348" cy="215444"/>
          </a:xfrm>
          <a:prstGeom prst="rect">
            <a:avLst/>
          </a:prstGeom>
        </p:spPr>
        <p:txBody>
          <a:bodyPr vert="horz" wrap="square" lIns="0" tIns="0" rIns="0" bIns="0" rtlCol="0">
            <a:spAutoFit/>
          </a:bodyPr>
          <a:lstStyle/>
          <a:p>
            <a:pPr marL="12700">
              <a:lnSpc>
                <a:spcPct val="100000"/>
              </a:lnSpc>
            </a:pPr>
            <a:r>
              <a:rPr lang="en-U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territorio de</a:t>
            </a:r>
          </a:p>
        </p:txBody>
      </p:sp>
      <p:sp>
        <p:nvSpPr>
          <p:cNvPr id="14" name="object 14"/>
          <p:cNvSpPr txBox="1"/>
          <p:nvPr/>
        </p:nvSpPr>
        <p:spPr>
          <a:xfrm>
            <a:off x="642615" y="2471473"/>
            <a:ext cx="2893676" cy="712503"/>
          </a:xfrm>
          <a:prstGeom prst="rect">
            <a:avLst/>
          </a:prstGeom>
        </p:spPr>
        <p:txBody>
          <a:bodyPr vert="horz" wrap="square" lIns="0" tIns="0" rIns="0" bIns="0" rtlCol="0">
            <a:spAutoFit/>
          </a:bodyPr>
          <a:lstStyle/>
          <a:p>
            <a:pPr marL="13999"/>
            <a:r>
              <a:rPr sz="4630" b="1" spc="-66" dirty="0">
                <a:solidFill>
                  <a:schemeClr val="bg2">
                    <a:lumMod val="25000"/>
                  </a:schemeClr>
                </a:solidFill>
                <a:latin typeface="Arial"/>
                <a:cs typeface="Arial"/>
              </a:rPr>
              <a:t>17,075,400</a:t>
            </a:r>
            <a:endParaRPr sz="4630" dirty="0">
              <a:solidFill>
                <a:schemeClr val="bg2">
                  <a:lumMod val="25000"/>
                </a:schemeClr>
              </a:solidFill>
              <a:latin typeface="Arial"/>
              <a:cs typeface="Arial"/>
            </a:endParaRPr>
          </a:p>
        </p:txBody>
      </p:sp>
      <p:sp>
        <p:nvSpPr>
          <p:cNvPr id="12" name="object 12"/>
          <p:cNvSpPr txBox="1"/>
          <p:nvPr/>
        </p:nvSpPr>
        <p:spPr>
          <a:xfrm>
            <a:off x="702341" y="4339416"/>
            <a:ext cx="2943676" cy="430887"/>
          </a:xfrm>
          <a:prstGeom prst="rect">
            <a:avLst/>
          </a:prstGeom>
        </p:spPr>
        <p:txBody>
          <a:bodyPr vert="horz" wrap="square" lIns="0" tIns="0" rIns="0" bIns="0" rtlCol="0">
            <a:spAutoFit/>
          </a:bodyPr>
          <a:lstStyle/>
          <a:p>
            <a:pPr marL="12700" marR="5080">
              <a:lnSpc>
                <a:spcPct val="100000"/>
              </a:lnSpc>
            </a:pPr>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Situado en dos continentes, Europa y Asia.</a:t>
            </a:r>
          </a:p>
        </p:txBody>
      </p:sp>
      <p:sp>
        <p:nvSpPr>
          <p:cNvPr id="17" name="object 17"/>
          <p:cNvSpPr txBox="1"/>
          <p:nvPr/>
        </p:nvSpPr>
        <p:spPr>
          <a:xfrm>
            <a:off x="3148194" y="4573698"/>
            <a:ext cx="2327952" cy="1692771"/>
          </a:xfrm>
          <a:prstGeom prst="rect">
            <a:avLst/>
          </a:prstGeom>
        </p:spPr>
        <p:txBody>
          <a:bodyPr vert="horz" wrap="square" lIns="0" tIns="0" rIns="0" bIns="0" rtlCol="0">
            <a:spAutoFit/>
          </a:bodyPr>
          <a:lstStyle/>
          <a:p>
            <a:pPr marL="13999" marR="5600"/>
            <a:r>
              <a:rPr lang="en-US" sz="40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26</a:t>
            </a:r>
          </a:p>
          <a:p>
            <a:r>
              <a:rPr lang="es-ES"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declarados Patrimonio de la Humanidad por la Unesco: fortalezas, catedrales y monumentos arquitectónicos.</a:t>
            </a:r>
            <a:endParaRPr lang="ru-RU"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object 3"/>
          <p:cNvSpPr/>
          <p:nvPr/>
        </p:nvSpPr>
        <p:spPr>
          <a:xfrm>
            <a:off x="494384" y="5520531"/>
            <a:ext cx="935810" cy="1514338"/>
          </a:xfrm>
          <a:prstGeom prst="rect">
            <a:avLst/>
          </a:prstGeom>
          <a:blipFill>
            <a:blip r:embed="rId4" cstate="print"/>
            <a:stretch>
              <a:fillRect/>
            </a:stretch>
          </a:blipFill>
        </p:spPr>
        <p:txBody>
          <a:bodyPr wrap="square" lIns="0" tIns="0" rIns="0" bIns="0" rtlCol="0"/>
          <a:lstStyle/>
          <a:p>
            <a:endParaRPr sz="1984" dirty="0"/>
          </a:p>
        </p:txBody>
      </p:sp>
    </p:spTree>
    <p:extLst>
      <p:ext uri="{BB962C8B-B14F-4D97-AF65-F5344CB8AC3E}">
        <p14:creationId xmlns:p14="http://schemas.microsoft.com/office/powerpoint/2010/main" xmlns="" val="382959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Рисунок 30">
            <a:extLst>
              <a:ext uri="{FF2B5EF4-FFF2-40B4-BE49-F238E27FC236}">
                <a16:creationId xmlns:a16="http://schemas.microsoft.com/office/drawing/2014/main" xmlns="" id="{FDF6521E-A483-47AB-A55D-91752DD971B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502" y="-30019"/>
            <a:ext cx="10691813" cy="7558636"/>
          </a:xfrm>
          <a:prstGeom prst="rect">
            <a:avLst/>
          </a:prstGeom>
        </p:spPr>
      </p:pic>
      <p:sp>
        <p:nvSpPr>
          <p:cNvPr id="2" name="object 2"/>
          <p:cNvSpPr txBox="1">
            <a:spLocks noGrp="1"/>
          </p:cNvSpPr>
          <p:nvPr>
            <p:ph type="title"/>
          </p:nvPr>
        </p:nvSpPr>
        <p:spPr>
          <a:xfrm>
            <a:off x="690500" y="651440"/>
            <a:ext cx="9310812" cy="666849"/>
          </a:xfrm>
          <a:prstGeom prst="rect">
            <a:avLst/>
          </a:prstGeom>
        </p:spPr>
        <p:txBody>
          <a:bodyPr vert="horz" wrap="square" lIns="0" tIns="0" rIns="0" bIns="0" rtlCol="0" anchor="ctr">
            <a:spAutoFit/>
          </a:bodyPr>
          <a:lstStyle/>
          <a:p>
            <a:pPr marL="13999" marR="5600">
              <a:lnSpc>
                <a:spcPts val="2646"/>
              </a:lnSpc>
            </a:pPr>
            <a:r>
              <a:rPr lang="en-US" sz="2300" b="1" spc="-2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 COPA MUNDIAL DE LA FIFA RUSIA 2018</a:t>
            </a:r>
            <a:r>
              <a:rPr lang="es-ES" sz="23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r>
              <a:rPr lang="en-US" sz="2300" b="1" spc="-2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en-US" sz="2300" spc="-65"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DECLARACIONES</a:t>
            </a:r>
            <a:endParaRPr sz="2300" spc="-7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bject 7"/>
          <p:cNvSpPr/>
          <p:nvPr/>
        </p:nvSpPr>
        <p:spPr>
          <a:xfrm>
            <a:off x="7235825" y="2393897"/>
            <a:ext cx="1889919" cy="0"/>
          </a:xfrm>
          <a:custGeom>
            <a:avLst/>
            <a:gdLst/>
            <a:ahLst/>
            <a:cxnLst/>
            <a:rect l="l" t="t" r="r" b="b"/>
            <a:pathLst>
              <a:path w="1714500">
                <a:moveTo>
                  <a:pt x="0" y="0"/>
                </a:moveTo>
                <a:lnTo>
                  <a:pt x="1714500" y="0"/>
                </a:lnTo>
              </a:path>
            </a:pathLst>
          </a:custGeom>
          <a:ln w="25400">
            <a:solidFill>
              <a:srgbClr val="0000AF"/>
            </a:solidFill>
          </a:ln>
        </p:spPr>
        <p:txBody>
          <a:bodyPr wrap="square" lIns="0" tIns="0" rIns="0" bIns="0" rtlCol="0"/>
          <a:lstStyle/>
          <a:p>
            <a:endParaRPr sz="1984" dirty="0"/>
          </a:p>
        </p:txBody>
      </p:sp>
      <p:sp>
        <p:nvSpPr>
          <p:cNvPr id="8" name="object 8"/>
          <p:cNvSpPr/>
          <p:nvPr/>
        </p:nvSpPr>
        <p:spPr>
          <a:xfrm>
            <a:off x="7235825" y="5084581"/>
            <a:ext cx="1469937" cy="0"/>
          </a:xfrm>
          <a:custGeom>
            <a:avLst/>
            <a:gdLst/>
            <a:ahLst/>
            <a:cxnLst/>
            <a:rect l="l" t="t" r="r" b="b"/>
            <a:pathLst>
              <a:path w="1333500">
                <a:moveTo>
                  <a:pt x="0" y="0"/>
                </a:moveTo>
                <a:lnTo>
                  <a:pt x="1333500" y="0"/>
                </a:lnTo>
              </a:path>
            </a:pathLst>
          </a:custGeom>
          <a:ln w="25400">
            <a:solidFill>
              <a:srgbClr val="0000AF"/>
            </a:solidFill>
          </a:ln>
        </p:spPr>
        <p:txBody>
          <a:bodyPr wrap="square" lIns="0" tIns="0" rIns="0" bIns="0" rtlCol="0"/>
          <a:lstStyle/>
          <a:p>
            <a:endParaRPr sz="1984" dirty="0"/>
          </a:p>
        </p:txBody>
      </p:sp>
      <p:sp>
        <p:nvSpPr>
          <p:cNvPr id="9" name="object 9"/>
          <p:cNvSpPr/>
          <p:nvPr/>
        </p:nvSpPr>
        <p:spPr>
          <a:xfrm>
            <a:off x="2616023" y="5081781"/>
            <a:ext cx="2729883" cy="0"/>
          </a:xfrm>
          <a:custGeom>
            <a:avLst/>
            <a:gdLst/>
            <a:ahLst/>
            <a:cxnLst/>
            <a:rect l="l" t="t" r="r" b="b"/>
            <a:pathLst>
              <a:path w="2476500">
                <a:moveTo>
                  <a:pt x="0" y="0"/>
                </a:moveTo>
                <a:lnTo>
                  <a:pt x="2476500" y="0"/>
                </a:lnTo>
              </a:path>
            </a:pathLst>
          </a:custGeom>
          <a:ln w="25400">
            <a:solidFill>
              <a:srgbClr val="0000AF"/>
            </a:solidFill>
          </a:ln>
        </p:spPr>
        <p:txBody>
          <a:bodyPr wrap="square" lIns="0" tIns="0" rIns="0" bIns="0" rtlCol="0"/>
          <a:lstStyle/>
          <a:p>
            <a:endParaRPr sz="1984" dirty="0"/>
          </a:p>
        </p:txBody>
      </p:sp>
      <p:sp>
        <p:nvSpPr>
          <p:cNvPr id="10" name="object 10"/>
          <p:cNvSpPr/>
          <p:nvPr/>
        </p:nvSpPr>
        <p:spPr>
          <a:xfrm>
            <a:off x="2616023" y="2393897"/>
            <a:ext cx="2309901" cy="0"/>
          </a:xfrm>
          <a:custGeom>
            <a:avLst/>
            <a:gdLst/>
            <a:ahLst/>
            <a:cxnLst/>
            <a:rect l="l" t="t" r="r" b="b"/>
            <a:pathLst>
              <a:path w="2095500">
                <a:moveTo>
                  <a:pt x="0" y="0"/>
                </a:moveTo>
                <a:lnTo>
                  <a:pt x="2095500" y="0"/>
                </a:lnTo>
              </a:path>
            </a:pathLst>
          </a:custGeom>
          <a:ln w="25400">
            <a:solidFill>
              <a:srgbClr val="0000AF"/>
            </a:solidFill>
          </a:ln>
        </p:spPr>
        <p:txBody>
          <a:bodyPr wrap="square" lIns="0" tIns="0" rIns="0" bIns="0" rtlCol="0"/>
          <a:lstStyle/>
          <a:p>
            <a:endParaRPr sz="1984" dirty="0"/>
          </a:p>
        </p:txBody>
      </p:sp>
      <p:sp>
        <p:nvSpPr>
          <p:cNvPr id="11" name="object 11"/>
          <p:cNvSpPr/>
          <p:nvPr/>
        </p:nvSpPr>
        <p:spPr>
          <a:xfrm>
            <a:off x="2616023" y="3737839"/>
            <a:ext cx="2309901" cy="0"/>
          </a:xfrm>
          <a:custGeom>
            <a:avLst/>
            <a:gdLst/>
            <a:ahLst/>
            <a:cxnLst/>
            <a:rect l="l" t="t" r="r" b="b"/>
            <a:pathLst>
              <a:path w="2095500">
                <a:moveTo>
                  <a:pt x="0" y="0"/>
                </a:moveTo>
                <a:lnTo>
                  <a:pt x="2095500" y="0"/>
                </a:lnTo>
              </a:path>
            </a:pathLst>
          </a:custGeom>
          <a:ln w="25400">
            <a:solidFill>
              <a:srgbClr val="0000AF"/>
            </a:solidFill>
          </a:ln>
        </p:spPr>
        <p:txBody>
          <a:bodyPr wrap="square" lIns="0" tIns="0" rIns="0" bIns="0" rtlCol="0"/>
          <a:lstStyle/>
          <a:p>
            <a:endParaRPr sz="1984" dirty="0"/>
          </a:p>
        </p:txBody>
      </p:sp>
      <p:sp>
        <p:nvSpPr>
          <p:cNvPr id="12" name="object 12"/>
          <p:cNvSpPr/>
          <p:nvPr/>
        </p:nvSpPr>
        <p:spPr>
          <a:xfrm>
            <a:off x="7235825" y="3567046"/>
            <a:ext cx="1889919" cy="0"/>
          </a:xfrm>
          <a:custGeom>
            <a:avLst/>
            <a:gdLst/>
            <a:ahLst/>
            <a:cxnLst/>
            <a:rect l="l" t="t" r="r" b="b"/>
            <a:pathLst>
              <a:path w="1714500">
                <a:moveTo>
                  <a:pt x="0" y="0"/>
                </a:moveTo>
                <a:lnTo>
                  <a:pt x="1714500" y="0"/>
                </a:lnTo>
              </a:path>
            </a:pathLst>
          </a:custGeom>
          <a:ln w="25400">
            <a:solidFill>
              <a:srgbClr val="0000AF"/>
            </a:solidFill>
          </a:ln>
        </p:spPr>
        <p:txBody>
          <a:bodyPr wrap="square" lIns="0" tIns="0" rIns="0" bIns="0" rtlCol="0"/>
          <a:lstStyle/>
          <a:p>
            <a:endParaRPr sz="1984" dirty="0"/>
          </a:p>
        </p:txBody>
      </p:sp>
      <p:sp>
        <p:nvSpPr>
          <p:cNvPr id="13" name="object 13"/>
          <p:cNvSpPr/>
          <p:nvPr/>
        </p:nvSpPr>
        <p:spPr>
          <a:xfrm>
            <a:off x="7235825" y="6425723"/>
            <a:ext cx="1469937" cy="0"/>
          </a:xfrm>
          <a:custGeom>
            <a:avLst/>
            <a:gdLst/>
            <a:ahLst/>
            <a:cxnLst/>
            <a:rect l="l" t="t" r="r" b="b"/>
            <a:pathLst>
              <a:path w="1333500">
                <a:moveTo>
                  <a:pt x="0" y="0"/>
                </a:moveTo>
                <a:lnTo>
                  <a:pt x="1333500" y="0"/>
                </a:lnTo>
              </a:path>
            </a:pathLst>
          </a:custGeom>
          <a:ln w="25400">
            <a:solidFill>
              <a:srgbClr val="0000AF"/>
            </a:solidFill>
          </a:ln>
        </p:spPr>
        <p:txBody>
          <a:bodyPr wrap="square" lIns="0" tIns="0" rIns="0" bIns="0" rtlCol="0"/>
          <a:lstStyle/>
          <a:p>
            <a:endParaRPr sz="1984" dirty="0"/>
          </a:p>
        </p:txBody>
      </p:sp>
      <p:sp>
        <p:nvSpPr>
          <p:cNvPr id="14" name="object 14"/>
          <p:cNvSpPr/>
          <p:nvPr/>
        </p:nvSpPr>
        <p:spPr>
          <a:xfrm>
            <a:off x="2616023" y="6593716"/>
            <a:ext cx="2729883" cy="0"/>
          </a:xfrm>
          <a:custGeom>
            <a:avLst/>
            <a:gdLst/>
            <a:ahLst/>
            <a:cxnLst/>
            <a:rect l="l" t="t" r="r" b="b"/>
            <a:pathLst>
              <a:path w="2476500">
                <a:moveTo>
                  <a:pt x="0" y="0"/>
                </a:moveTo>
                <a:lnTo>
                  <a:pt x="2476500" y="0"/>
                </a:lnTo>
              </a:path>
            </a:pathLst>
          </a:custGeom>
          <a:ln w="25400">
            <a:solidFill>
              <a:srgbClr val="0000AF"/>
            </a:solidFill>
          </a:ln>
        </p:spPr>
        <p:txBody>
          <a:bodyPr wrap="square" lIns="0" tIns="0" rIns="0" bIns="0" rtlCol="0"/>
          <a:lstStyle/>
          <a:p>
            <a:endParaRPr sz="1984" dirty="0"/>
          </a:p>
        </p:txBody>
      </p:sp>
      <p:sp>
        <p:nvSpPr>
          <p:cNvPr id="15" name="object 15"/>
          <p:cNvSpPr txBox="1"/>
          <p:nvPr/>
        </p:nvSpPr>
        <p:spPr>
          <a:xfrm>
            <a:off x="2182042" y="2068930"/>
            <a:ext cx="4941788" cy="712503"/>
          </a:xfrm>
          <a:prstGeom prst="rect">
            <a:avLst/>
          </a:prstGeom>
        </p:spPr>
        <p:txBody>
          <a:bodyPr vert="horz" wrap="square" lIns="0" tIns="0" rIns="0" bIns="0" rtlCol="0">
            <a:spAutoFit/>
          </a:bodyPr>
          <a:lstStyle/>
          <a:p>
            <a:pPr marL="13999">
              <a:tabLst>
                <a:tab pos="4633039" algn="l"/>
              </a:tabLst>
            </a:pPr>
            <a:r>
              <a:rPr sz="4630" b="1" dirty="0">
                <a:solidFill>
                  <a:srgbClr val="0000AF"/>
                </a:solidFill>
                <a:latin typeface="Arial"/>
                <a:cs typeface="Arial"/>
              </a:rPr>
              <a:t>“	“</a:t>
            </a:r>
            <a:endParaRPr sz="4630" dirty="0">
              <a:latin typeface="Arial"/>
              <a:cs typeface="Arial"/>
            </a:endParaRPr>
          </a:p>
        </p:txBody>
      </p:sp>
      <p:sp>
        <p:nvSpPr>
          <p:cNvPr id="16" name="object 16"/>
          <p:cNvSpPr txBox="1"/>
          <p:nvPr/>
        </p:nvSpPr>
        <p:spPr>
          <a:xfrm>
            <a:off x="6801759" y="4784785"/>
            <a:ext cx="321986" cy="712503"/>
          </a:xfrm>
          <a:prstGeom prst="rect">
            <a:avLst/>
          </a:prstGeom>
        </p:spPr>
        <p:txBody>
          <a:bodyPr vert="horz" wrap="square" lIns="0" tIns="0" rIns="0" bIns="0" rtlCol="0">
            <a:spAutoFit/>
          </a:bodyPr>
          <a:lstStyle/>
          <a:p>
            <a:pPr marL="13999"/>
            <a:r>
              <a:rPr sz="4630" b="1" dirty="0">
                <a:solidFill>
                  <a:srgbClr val="0000AF"/>
                </a:solidFill>
                <a:latin typeface="Arial"/>
                <a:cs typeface="Arial"/>
              </a:rPr>
              <a:t>“</a:t>
            </a:r>
            <a:endParaRPr sz="4630" dirty="0">
              <a:latin typeface="Arial"/>
              <a:cs typeface="Arial"/>
            </a:endParaRPr>
          </a:p>
        </p:txBody>
      </p:sp>
      <p:sp>
        <p:nvSpPr>
          <p:cNvPr id="17" name="object 17"/>
          <p:cNvSpPr txBox="1"/>
          <p:nvPr/>
        </p:nvSpPr>
        <p:spPr>
          <a:xfrm>
            <a:off x="2182042" y="4767733"/>
            <a:ext cx="321986" cy="712503"/>
          </a:xfrm>
          <a:prstGeom prst="rect">
            <a:avLst/>
          </a:prstGeom>
        </p:spPr>
        <p:txBody>
          <a:bodyPr vert="horz" wrap="square" lIns="0" tIns="0" rIns="0" bIns="0" rtlCol="0">
            <a:spAutoFit/>
          </a:bodyPr>
          <a:lstStyle/>
          <a:p>
            <a:pPr marL="13999"/>
            <a:r>
              <a:rPr sz="4630" b="1" dirty="0">
                <a:solidFill>
                  <a:srgbClr val="0000AF"/>
                </a:solidFill>
                <a:latin typeface="Arial"/>
                <a:cs typeface="Arial"/>
              </a:rPr>
              <a:t>“</a:t>
            </a:r>
            <a:endParaRPr sz="4630" dirty="0">
              <a:latin typeface="Arial"/>
              <a:cs typeface="Arial"/>
            </a:endParaRPr>
          </a:p>
        </p:txBody>
      </p:sp>
      <p:sp>
        <p:nvSpPr>
          <p:cNvPr id="18" name="object 18"/>
          <p:cNvSpPr txBox="1"/>
          <p:nvPr/>
        </p:nvSpPr>
        <p:spPr>
          <a:xfrm>
            <a:off x="9237739" y="3393048"/>
            <a:ext cx="321986" cy="712503"/>
          </a:xfrm>
          <a:prstGeom prst="rect">
            <a:avLst/>
          </a:prstGeom>
        </p:spPr>
        <p:txBody>
          <a:bodyPr vert="horz" wrap="square" lIns="0" tIns="0" rIns="0" bIns="0" rtlCol="0">
            <a:spAutoFit/>
          </a:bodyPr>
          <a:lstStyle/>
          <a:p>
            <a:pPr marL="13999"/>
            <a:r>
              <a:rPr sz="4630" b="1" dirty="0">
                <a:solidFill>
                  <a:srgbClr val="0000AF"/>
                </a:solidFill>
                <a:latin typeface="Arial"/>
                <a:cs typeface="Arial"/>
              </a:rPr>
              <a:t>”</a:t>
            </a:r>
            <a:endParaRPr sz="4630" dirty="0">
              <a:latin typeface="Arial"/>
              <a:cs typeface="Arial"/>
            </a:endParaRPr>
          </a:p>
        </p:txBody>
      </p:sp>
      <p:sp>
        <p:nvSpPr>
          <p:cNvPr id="19" name="object 19"/>
          <p:cNvSpPr txBox="1"/>
          <p:nvPr/>
        </p:nvSpPr>
        <p:spPr>
          <a:xfrm>
            <a:off x="8817924" y="6265893"/>
            <a:ext cx="321986" cy="712503"/>
          </a:xfrm>
          <a:prstGeom prst="rect">
            <a:avLst/>
          </a:prstGeom>
        </p:spPr>
        <p:txBody>
          <a:bodyPr vert="horz" wrap="square" lIns="0" tIns="0" rIns="0" bIns="0" rtlCol="0">
            <a:spAutoFit/>
          </a:bodyPr>
          <a:lstStyle/>
          <a:p>
            <a:pPr marL="13999"/>
            <a:r>
              <a:rPr sz="4630" b="1" dirty="0">
                <a:solidFill>
                  <a:srgbClr val="0000AF"/>
                </a:solidFill>
                <a:latin typeface="Arial"/>
                <a:cs typeface="Arial"/>
              </a:rPr>
              <a:t>”</a:t>
            </a:r>
            <a:endParaRPr sz="4630" dirty="0">
              <a:latin typeface="Arial"/>
              <a:cs typeface="Arial"/>
            </a:endParaRPr>
          </a:p>
        </p:txBody>
      </p:sp>
      <p:sp>
        <p:nvSpPr>
          <p:cNvPr id="20" name="object 20"/>
          <p:cNvSpPr txBox="1"/>
          <p:nvPr/>
        </p:nvSpPr>
        <p:spPr>
          <a:xfrm>
            <a:off x="5458236" y="6417003"/>
            <a:ext cx="321986" cy="712503"/>
          </a:xfrm>
          <a:prstGeom prst="rect">
            <a:avLst/>
          </a:prstGeom>
        </p:spPr>
        <p:txBody>
          <a:bodyPr vert="horz" wrap="square" lIns="0" tIns="0" rIns="0" bIns="0" rtlCol="0">
            <a:spAutoFit/>
          </a:bodyPr>
          <a:lstStyle/>
          <a:p>
            <a:pPr marL="13999"/>
            <a:r>
              <a:rPr sz="4630" b="1" dirty="0">
                <a:solidFill>
                  <a:srgbClr val="0000AF"/>
                </a:solidFill>
                <a:latin typeface="Arial"/>
                <a:cs typeface="Arial"/>
              </a:rPr>
              <a:t>”</a:t>
            </a:r>
            <a:endParaRPr sz="4630" dirty="0">
              <a:latin typeface="Arial"/>
              <a:cs typeface="Arial"/>
            </a:endParaRPr>
          </a:p>
        </p:txBody>
      </p:sp>
      <p:sp>
        <p:nvSpPr>
          <p:cNvPr id="21" name="object 21"/>
          <p:cNvSpPr txBox="1"/>
          <p:nvPr/>
        </p:nvSpPr>
        <p:spPr>
          <a:xfrm>
            <a:off x="5038423" y="3561210"/>
            <a:ext cx="321986" cy="712503"/>
          </a:xfrm>
          <a:prstGeom prst="rect">
            <a:avLst/>
          </a:prstGeom>
        </p:spPr>
        <p:txBody>
          <a:bodyPr vert="horz" wrap="square" lIns="0" tIns="0" rIns="0" bIns="0" rtlCol="0">
            <a:spAutoFit/>
          </a:bodyPr>
          <a:lstStyle/>
          <a:p>
            <a:pPr marL="13999"/>
            <a:r>
              <a:rPr sz="4630" b="1" dirty="0">
                <a:solidFill>
                  <a:srgbClr val="0000AF"/>
                </a:solidFill>
                <a:latin typeface="Arial"/>
                <a:cs typeface="Arial"/>
              </a:rPr>
              <a:t>”</a:t>
            </a:r>
            <a:endParaRPr sz="4630" dirty="0">
              <a:latin typeface="Arial"/>
              <a:cs typeface="Arial"/>
            </a:endParaRPr>
          </a:p>
        </p:txBody>
      </p:sp>
      <p:sp>
        <p:nvSpPr>
          <p:cNvPr id="22" name="object 22"/>
          <p:cNvSpPr txBox="1"/>
          <p:nvPr/>
        </p:nvSpPr>
        <p:spPr>
          <a:xfrm>
            <a:off x="7221825" y="2502571"/>
            <a:ext cx="2337900" cy="923330"/>
          </a:xfrm>
          <a:prstGeom prst="rect">
            <a:avLst/>
          </a:prstGeom>
        </p:spPr>
        <p:txBody>
          <a:bodyPr vert="horz" wrap="square" lIns="0" tIns="0" rIns="0" bIns="0" rtlCol="0">
            <a:spAutoFit/>
          </a:bodyPr>
          <a:lstStyle/>
          <a:p>
            <a:pPr marL="13999"/>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Haremos todo lo possible para hacer que los atletas y los fanáticos se sientan como en casa, no solo en nuestro país sino en todo el mundo.</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object 23"/>
          <p:cNvSpPr txBox="1"/>
          <p:nvPr/>
        </p:nvSpPr>
        <p:spPr>
          <a:xfrm>
            <a:off x="7221826" y="5218780"/>
            <a:ext cx="1903918" cy="1107996"/>
          </a:xfrm>
          <a:prstGeom prst="rect">
            <a:avLst/>
          </a:prstGeom>
        </p:spPr>
        <p:txBody>
          <a:bodyPr vert="horz" wrap="square" lIns="0" tIns="0" rIns="0" bIns="0" rtlCol="0">
            <a:spAutoFit/>
          </a:bodyPr>
          <a:lstStyle/>
          <a:p>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Felicitaciones tiene que ir a Rusia, ganaron y les hicieron bien. Estoy seguro de que será una muy buena Copa Mundial.</a:t>
            </a:r>
            <a:endParaRPr 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object 24"/>
          <p:cNvSpPr txBox="1"/>
          <p:nvPr/>
        </p:nvSpPr>
        <p:spPr>
          <a:xfrm>
            <a:off x="2602025" y="5176175"/>
            <a:ext cx="2939705" cy="1292662"/>
          </a:xfrm>
          <a:prstGeom prst="rect">
            <a:avLst/>
          </a:prstGeom>
        </p:spPr>
        <p:txBody>
          <a:bodyPr vert="horz" wrap="square" lIns="0" tIns="0" rIns="0" bIns="0" rtlCol="0">
            <a:spAutoFit/>
          </a:bodyPr>
          <a:lstStyle/>
          <a:p>
            <a:pPr marL="13999" marR="5600"/>
            <a:r>
              <a:rPr lang="es-ES" sz="1200"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Tenemos un campeonato único por venir. ¡Tantas regiones con gran historia y diversidad de religiones!</a:t>
            </a:r>
          </a:p>
          <a:p>
            <a:pPr marL="13999" marR="5600"/>
            <a:r>
              <a:rPr lang="es-ES" sz="1200"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¡Os deseo suerte! Nosotros os ayudaremos</a:t>
            </a:r>
            <a:r>
              <a:rPr lang="ru-RU" sz="1200"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es-ES" sz="1200"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Las regiones, su rector y</a:t>
            </a:r>
          </a:p>
          <a:p>
            <a:pPr marL="13999" marR="5600"/>
            <a:r>
              <a:rPr lang="es-ES" sz="1200"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Comité Organizador estará a su lado.</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object 25"/>
          <p:cNvSpPr txBox="1"/>
          <p:nvPr/>
        </p:nvSpPr>
        <p:spPr>
          <a:xfrm>
            <a:off x="2616023" y="2398953"/>
            <a:ext cx="2856212" cy="1477328"/>
          </a:xfrm>
          <a:prstGeom prst="rect">
            <a:avLst/>
          </a:prstGeom>
        </p:spPr>
        <p:txBody>
          <a:bodyPr vert="horz" wrap="square" lIns="0" tIns="0" rIns="0" bIns="0" rtlCol="0">
            <a:spAutoFit/>
          </a:bodyPr>
          <a:lstStyle/>
          <a:p>
            <a:pPr marL="13999" marR="5600"/>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Estoy seguro de que podremos asegurar una organización de primer nivel en todo, tanto para los atletas como para los invitados a la Copa Mundial. Es nuestro deber hacer que realmente se sientan parte de un festival de fútbol increíble.</a:t>
            </a:r>
          </a:p>
          <a:p>
            <a:pPr marL="13999" marR="5600"/>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object 26"/>
          <p:cNvSpPr txBox="1"/>
          <p:nvPr/>
        </p:nvSpPr>
        <p:spPr>
          <a:xfrm>
            <a:off x="7221825" y="1917917"/>
            <a:ext cx="2197945" cy="430887"/>
          </a:xfrm>
          <a:prstGeom prst="rect">
            <a:avLst/>
          </a:prstGeom>
        </p:spPr>
        <p:txBody>
          <a:bodyPr vert="horz" wrap="square" lIns="0" tIns="0" rIns="0" bIns="0" rtlCol="0">
            <a:spAutoFit/>
          </a:bodyPr>
          <a:lstStyle/>
          <a:p>
            <a:pPr marL="13999" marR="5600"/>
            <a:r>
              <a:rPr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PRESIDENT</a:t>
            </a:r>
            <a:r>
              <a:rPr lang="en-US"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a:t>
            </a:r>
            <a:r>
              <a:rPr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VLADIMIR</a:t>
            </a:r>
            <a:r>
              <a:rPr sz="1400" b="1" spc="-11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PUTIN</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object 27"/>
          <p:cNvSpPr txBox="1"/>
          <p:nvPr/>
        </p:nvSpPr>
        <p:spPr>
          <a:xfrm>
            <a:off x="7221826" y="4773795"/>
            <a:ext cx="2015913" cy="215444"/>
          </a:xfrm>
          <a:prstGeom prst="rect">
            <a:avLst/>
          </a:prstGeom>
        </p:spPr>
        <p:txBody>
          <a:bodyPr vert="horz" wrap="square" lIns="0" tIns="0" rIns="0" bIns="0" rtlCol="0">
            <a:spAutoFit/>
          </a:bodyPr>
          <a:lstStyle/>
          <a:p>
            <a:pPr marL="13999"/>
            <a:r>
              <a:rPr lang="en-US"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PRÍNCIPE </a:t>
            </a:r>
            <a:r>
              <a:rPr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WILLIAM</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object 28"/>
          <p:cNvSpPr txBox="1"/>
          <p:nvPr/>
        </p:nvSpPr>
        <p:spPr>
          <a:xfrm>
            <a:off x="2602024" y="4582949"/>
            <a:ext cx="3290776" cy="430887"/>
          </a:xfrm>
          <a:prstGeom prst="rect">
            <a:avLst/>
          </a:prstGeom>
        </p:spPr>
        <p:txBody>
          <a:bodyPr vert="horz" wrap="square" lIns="0" tIns="0" rIns="0" bIns="0" rtlCol="0">
            <a:spAutoFit/>
          </a:bodyPr>
          <a:lstStyle/>
          <a:p>
            <a:pPr marL="13999"/>
            <a:r>
              <a:rPr sz="1400"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CARLES</a:t>
            </a:r>
            <a:r>
              <a:rPr sz="1400" b="1" spc="-105"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PUYOL</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marR="5600"/>
            <a:r>
              <a:rPr lang="en-US" sz="1400" b="1" spc="-17"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FUTBOLISTA ESPA</a:t>
            </a:r>
            <a:r>
              <a:rPr lang="es-ES" sz="1400" b="1" spc="-17"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ÑOL </a:t>
            </a:r>
            <a:endParaRPr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object 29"/>
          <p:cNvSpPr txBox="1"/>
          <p:nvPr/>
        </p:nvSpPr>
        <p:spPr>
          <a:xfrm>
            <a:off x="2602024" y="1917917"/>
            <a:ext cx="2579576" cy="430887"/>
          </a:xfrm>
          <a:prstGeom prst="rect">
            <a:avLst/>
          </a:prstGeom>
        </p:spPr>
        <p:txBody>
          <a:bodyPr vert="horz" wrap="square" lIns="0" tIns="0" rIns="0" bIns="0" rtlCol="0">
            <a:spAutoFit/>
          </a:bodyPr>
          <a:lstStyle/>
          <a:p>
            <a:pPr marL="12700" marR="5080">
              <a:lnSpc>
                <a:spcPct val="100000"/>
              </a:lnSpc>
            </a:pPr>
            <a:r>
              <a:rPr lang="it-IT"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GIANNI</a:t>
            </a:r>
            <a:r>
              <a:rPr lang="it-IT" sz="1400" b="1" spc="-9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it-IT" sz="1400" b="1" spc="-1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INFANTINO  </a:t>
            </a:r>
            <a:r>
              <a:rPr lang="it-IT" sz="14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PRESIDENTE de la FIFA</a:t>
            </a:r>
            <a:endParaRPr lang="it-IT"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object 3"/>
          <p:cNvSpPr/>
          <p:nvPr/>
        </p:nvSpPr>
        <p:spPr>
          <a:xfrm>
            <a:off x="1049274" y="2422245"/>
            <a:ext cx="1259946" cy="1259946"/>
          </a:xfrm>
          <a:prstGeom prst="rect">
            <a:avLst/>
          </a:prstGeom>
          <a:blipFill>
            <a:blip r:embed="rId3" cstate="print"/>
            <a:stretch>
              <a:fillRect/>
            </a:stretch>
          </a:blipFill>
        </p:spPr>
        <p:txBody>
          <a:bodyPr wrap="square" lIns="0" tIns="0" rIns="0" bIns="0" rtlCol="0"/>
          <a:lstStyle/>
          <a:p>
            <a:endParaRPr sz="1984" dirty="0"/>
          </a:p>
        </p:txBody>
      </p:sp>
      <p:sp>
        <p:nvSpPr>
          <p:cNvPr id="33" name="object 6"/>
          <p:cNvSpPr/>
          <p:nvPr/>
        </p:nvSpPr>
        <p:spPr>
          <a:xfrm>
            <a:off x="5859692" y="2383821"/>
            <a:ext cx="1259946" cy="1259946"/>
          </a:xfrm>
          <a:prstGeom prst="rect">
            <a:avLst/>
          </a:prstGeom>
          <a:blipFill>
            <a:blip r:embed="rId4" cstate="print"/>
            <a:stretch>
              <a:fillRect/>
            </a:stretch>
          </a:blipFill>
        </p:spPr>
        <p:txBody>
          <a:bodyPr wrap="square" lIns="0" tIns="0" rIns="0" bIns="0" rtlCol="0"/>
          <a:lstStyle/>
          <a:p>
            <a:endParaRPr sz="1984" dirty="0"/>
          </a:p>
        </p:txBody>
      </p:sp>
      <p:sp>
        <p:nvSpPr>
          <p:cNvPr id="34" name="object 4"/>
          <p:cNvSpPr/>
          <p:nvPr/>
        </p:nvSpPr>
        <p:spPr>
          <a:xfrm>
            <a:off x="5867449" y="5067555"/>
            <a:ext cx="1259946" cy="1259946"/>
          </a:xfrm>
          <a:prstGeom prst="rect">
            <a:avLst/>
          </a:prstGeom>
          <a:blipFill>
            <a:blip r:embed="rId5" cstate="print"/>
            <a:stretch>
              <a:fillRect/>
            </a:stretch>
          </a:blipFill>
        </p:spPr>
        <p:txBody>
          <a:bodyPr wrap="square" lIns="0" tIns="0" rIns="0" bIns="0" rtlCol="0"/>
          <a:lstStyle/>
          <a:p>
            <a:endParaRPr sz="1984" dirty="0"/>
          </a:p>
        </p:txBody>
      </p:sp>
      <p:sp>
        <p:nvSpPr>
          <p:cNvPr id="35" name="object 5"/>
          <p:cNvSpPr/>
          <p:nvPr/>
        </p:nvSpPr>
        <p:spPr>
          <a:xfrm>
            <a:off x="1146422" y="5067555"/>
            <a:ext cx="1259946" cy="1259946"/>
          </a:xfrm>
          <a:prstGeom prst="rect">
            <a:avLst/>
          </a:prstGeom>
          <a:blipFill>
            <a:blip r:embed="rId6" cstate="print"/>
            <a:stretch>
              <a:fillRect/>
            </a:stretch>
          </a:blipFill>
        </p:spPr>
        <p:txBody>
          <a:bodyPr wrap="square" lIns="0" tIns="0" rIns="0" bIns="0" rtlCol="0"/>
          <a:lstStyle/>
          <a:p>
            <a:endParaRPr sz="1984" dirty="0"/>
          </a:p>
        </p:txBody>
      </p:sp>
    </p:spTree>
    <p:extLst>
      <p:ext uri="{BB962C8B-B14F-4D97-AF65-F5344CB8AC3E}">
        <p14:creationId xmlns:p14="http://schemas.microsoft.com/office/powerpoint/2010/main" xmlns="" val="4146702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xmlns="" id="{ACFE6C2C-4843-4D62-A959-950ACBA5084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00" y="0"/>
            <a:ext cx="10691813" cy="7558636"/>
          </a:xfrm>
          <a:prstGeom prst="rect">
            <a:avLst/>
          </a:prstGeom>
        </p:spPr>
      </p:pic>
      <p:sp>
        <p:nvSpPr>
          <p:cNvPr id="2" name="object 2"/>
          <p:cNvSpPr txBox="1">
            <a:spLocks noGrp="1"/>
          </p:cNvSpPr>
          <p:nvPr>
            <p:ph type="title"/>
          </p:nvPr>
        </p:nvSpPr>
        <p:spPr>
          <a:xfrm>
            <a:off x="1130007" y="905947"/>
            <a:ext cx="8403798" cy="340093"/>
          </a:xfrm>
          <a:prstGeom prst="rect">
            <a:avLst/>
          </a:prstGeom>
        </p:spPr>
        <p:txBody>
          <a:bodyPr vert="horz" wrap="square" lIns="0" tIns="0" rIns="0" bIns="0" rtlCol="0" anchor="ctr">
            <a:spAutoFit/>
          </a:bodyPr>
          <a:lstStyle/>
          <a:p>
            <a:pPr marL="13999">
              <a:lnSpc>
                <a:spcPts val="2910"/>
              </a:lnSpc>
            </a:pPr>
            <a:r>
              <a:rPr lang="es-ES" sz="2300" spc="-5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NO PIERDA LA OPORTUNIDAD DE VIAJAR EN RUSIA</a:t>
            </a:r>
            <a:endParaRPr sz="2300"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object 5"/>
          <p:cNvSpPr txBox="1"/>
          <p:nvPr/>
        </p:nvSpPr>
        <p:spPr>
          <a:xfrm>
            <a:off x="1132088" y="2085910"/>
            <a:ext cx="3686655" cy="1384995"/>
          </a:xfrm>
          <a:prstGeom prst="rect">
            <a:avLst/>
          </a:prstGeom>
        </p:spPr>
        <p:txBody>
          <a:bodyPr vert="horz" wrap="square" lIns="0" tIns="0" rIns="0" bIns="0" rtlCol="0">
            <a:spAutoFit/>
          </a:bodyPr>
          <a:lstStyle/>
          <a:p>
            <a:pPr marL="13999">
              <a:lnSpc>
                <a:spcPct val="150000"/>
              </a:lnSpc>
            </a:pPr>
            <a:r>
              <a:rPr sz="1200" b="1" spc="-17"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NAT</a:t>
            </a:r>
            <a:r>
              <a:rPr lang="en-US" sz="1200" b="1" spc="-17"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URALEZA</a:t>
            </a:r>
            <a:endPar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marR="5600">
              <a:lnSpc>
                <a:spcPct val="150000"/>
              </a:lnSpc>
            </a:pPr>
            <a:r>
              <a:rPr lang="es-ES"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12 mares y el lago más profundo del mundo - Baikal, 103 reservas, 43 parques nacionales, gigantes montañas, pastizales, volcanes y cuevas.</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object 6"/>
          <p:cNvSpPr txBox="1"/>
          <p:nvPr/>
        </p:nvSpPr>
        <p:spPr>
          <a:xfrm>
            <a:off x="1132086" y="5109780"/>
            <a:ext cx="3126067" cy="830997"/>
          </a:xfrm>
          <a:prstGeom prst="rect">
            <a:avLst/>
          </a:prstGeom>
        </p:spPr>
        <p:txBody>
          <a:bodyPr vert="horz" wrap="square" lIns="0" tIns="0" rIns="0" bIns="0" rtlCol="0">
            <a:spAutoFit/>
          </a:bodyPr>
          <a:lstStyle/>
          <a:p>
            <a:pPr marL="13999">
              <a:lnSpc>
                <a:spcPct val="150000"/>
              </a:lnSpc>
            </a:pPr>
            <a:r>
              <a:rPr lang="en-US"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LAS TRADICIONES</a:t>
            </a:r>
            <a:endPar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85449" marR="877051" indent="-171450">
              <a:lnSpc>
                <a:spcPct val="150000"/>
              </a:lnSpc>
              <a:buFont typeface="Arial" panose="020B0604020202020204" pitchFamily="34" charset="0"/>
              <a:buChar char="•"/>
            </a:pPr>
            <a:r>
              <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Folk </a:t>
            </a:r>
            <a:r>
              <a:rPr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crafts  Russian</a:t>
            </a:r>
            <a:r>
              <a:rPr lang="en-US"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cuisine</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85449" indent="-171450">
              <a:lnSpc>
                <a:spcPct val="150000"/>
              </a:lnSpc>
              <a:buFont typeface="Arial" panose="020B0604020202020204" pitchFamily="34" charset="0"/>
              <a:buChar char="•"/>
            </a:pPr>
            <a:r>
              <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famous </a:t>
            </a:r>
            <a:r>
              <a:rPr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Russian steam</a:t>
            </a:r>
            <a:r>
              <a:rPr sz="1200" spc="-94"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baths</a:t>
            </a:r>
          </a:p>
        </p:txBody>
      </p:sp>
      <p:sp>
        <p:nvSpPr>
          <p:cNvPr id="7" name="object 7"/>
          <p:cNvSpPr txBox="1"/>
          <p:nvPr/>
        </p:nvSpPr>
        <p:spPr>
          <a:xfrm>
            <a:off x="5331907" y="5109780"/>
            <a:ext cx="3746938" cy="1384995"/>
          </a:xfrm>
          <a:prstGeom prst="rect">
            <a:avLst/>
          </a:prstGeom>
        </p:spPr>
        <p:txBody>
          <a:bodyPr vert="horz" wrap="square" lIns="0" tIns="0" rIns="0" bIns="0" rtlCol="0">
            <a:spAutoFit/>
          </a:bodyPr>
          <a:lstStyle/>
          <a:p>
            <a:pPr marL="13999" marR="5600">
              <a:lnSpc>
                <a:spcPct val="150000"/>
              </a:lnSpc>
            </a:pPr>
            <a:r>
              <a:rPr lang="en-US" sz="1200"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LAS TENDENCIAS</a:t>
            </a:r>
            <a:endParaRPr lang="en-US"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85449" indent="-171450">
              <a:lnSpc>
                <a:spcPct val="150000"/>
              </a:lnSpc>
              <a:buFont typeface="Arial" panose="020B0604020202020204" pitchFamily="34" charset="0"/>
              <a:buChar char="•"/>
            </a:pPr>
            <a:r>
              <a:rPr 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Restaurantes gastronómicos, festivales de comida y cultura alimentaria</a:t>
            </a:r>
            <a:endPar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85449" indent="-171450">
              <a:lnSpc>
                <a:spcPct val="150000"/>
              </a:lnSpc>
              <a:buFont typeface="Arial" panose="020B0604020202020204" pitchFamily="34" charset="0"/>
              <a:buChar char="•"/>
            </a:pPr>
            <a:r>
              <a:rPr lang="es-ES" alt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Ropa y diseño industrial</a:t>
            </a:r>
            <a:r>
              <a:rPr lang="ru-RU" alt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endParaRPr lang="es-ES" alt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85449" indent="-171450">
              <a:lnSpc>
                <a:spcPct val="150000"/>
              </a:lnSpc>
              <a:buFont typeface="Arial" panose="020B0604020202020204" pitchFamily="34" charset="0"/>
              <a:buChar char="•"/>
            </a:pPr>
            <a:r>
              <a:rPr lang="es-ES" alt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Grupos de arte</a:t>
            </a:r>
            <a:endParaRPr lang="ru-RU" altLang="ru-RU" sz="2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object 9"/>
          <p:cNvSpPr txBox="1"/>
          <p:nvPr/>
        </p:nvSpPr>
        <p:spPr>
          <a:xfrm>
            <a:off x="5344728" y="2079411"/>
            <a:ext cx="3746938" cy="3018390"/>
          </a:xfrm>
          <a:prstGeom prst="rect">
            <a:avLst/>
          </a:prstGeom>
        </p:spPr>
        <p:txBody>
          <a:bodyPr vert="horz" wrap="square" lIns="0" tIns="0" rIns="0" bIns="0" rtlCol="0">
            <a:spAutoFit/>
          </a:bodyPr>
          <a:lstStyle/>
          <a:p>
            <a:pPr marL="13999">
              <a:lnSpc>
                <a:spcPct val="150000"/>
              </a:lnSpc>
            </a:pPr>
            <a:r>
              <a:rPr lang="en-US"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CULTURA</a:t>
            </a:r>
          </a:p>
          <a:p>
            <a:pPr marL="185449" indent="-171450">
              <a:lnSpc>
                <a:spcPct val="150000"/>
              </a:lnSpc>
              <a:buFont typeface="Arial" panose="020B0604020202020204" pitchFamily="34" charset="0"/>
              <a:buChar char="•"/>
            </a:pPr>
            <a:r>
              <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Una diversidad arquitectónica única</a:t>
            </a:r>
            <a:endParaRPr 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85449" marR="129493" indent="-171450">
              <a:lnSpc>
                <a:spcPct val="150000"/>
              </a:lnSpc>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Catedrales históricas, desde datsan budistas hasta iglesias cristianas ortodoxas de madera</a:t>
            </a:r>
            <a:endParaRPr 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50000"/>
              </a:lnSpc>
              <a:buFont typeface="Arial" panose="020B0604020202020204" pitchFamily="34" charset="0"/>
              <a:buChar char="•"/>
            </a:pPr>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Museos con obras originales de maestros de renombre mundial</a:t>
            </a:r>
            <a:endParaRPr 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85449" indent="-171450">
              <a:lnSpc>
                <a:spcPct val="150000"/>
              </a:lnSpc>
              <a:buFont typeface="Arial" panose="020B0604020202020204" pitchFamily="34" charset="0"/>
              <a:buChar char="•"/>
            </a:pPr>
            <a:r>
              <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Teatros con estrenos anuales</a:t>
            </a:r>
            <a:endParaRPr 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85449" indent="-171450">
              <a:lnSpc>
                <a:spcPct val="150000"/>
              </a:lnSpc>
              <a:buFont typeface="Arial" panose="020B0604020202020204" pitchFamily="34" charset="0"/>
              <a:buChar char="•"/>
            </a:pPr>
            <a:r>
              <a:rPr lang="es-ES" alt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Exposiciones de antiguos maestros y artistas contemporáneos</a:t>
            </a:r>
            <a:r>
              <a:rPr lang="ru-RU" altLang="ru-RU"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p>
          <a:p>
            <a:pPr marL="185449" indent="-171450">
              <a:lnSpc>
                <a:spcPct val="150000"/>
              </a:lnSpc>
              <a:buFont typeface="Arial" panose="020B0604020202020204" pitchFamily="34" charset="0"/>
              <a:buChar char="•"/>
            </a:pPr>
            <a:endParaRPr lang="ru-RU" sz="1200" dirty="0">
              <a:solidFill>
                <a:schemeClr val="bg2">
                  <a:lumMod val="25000"/>
                </a:schemeClr>
              </a:solidFill>
            </a:endParaRPr>
          </a:p>
        </p:txBody>
      </p:sp>
      <p:sp>
        <p:nvSpPr>
          <p:cNvPr id="10" name="object 10"/>
          <p:cNvSpPr/>
          <p:nvPr/>
        </p:nvSpPr>
        <p:spPr>
          <a:xfrm>
            <a:off x="1146086" y="2379897"/>
            <a:ext cx="3779838" cy="0"/>
          </a:xfrm>
          <a:custGeom>
            <a:avLst/>
            <a:gdLst/>
            <a:ahLst/>
            <a:cxnLst/>
            <a:rect l="l" t="t" r="r" b="b"/>
            <a:pathLst>
              <a:path w="3429000">
                <a:moveTo>
                  <a:pt x="3429000" y="0"/>
                </a:moveTo>
                <a:lnTo>
                  <a:pt x="0" y="0"/>
                </a:lnTo>
              </a:path>
            </a:pathLst>
          </a:custGeom>
          <a:ln w="25400">
            <a:solidFill>
              <a:srgbClr val="0000AF"/>
            </a:solidFill>
          </a:ln>
        </p:spPr>
        <p:txBody>
          <a:bodyPr wrap="square" lIns="0" tIns="0" rIns="0" bIns="0" rtlCol="0"/>
          <a:lstStyle/>
          <a:p>
            <a:endParaRPr sz="1984" dirty="0"/>
          </a:p>
        </p:txBody>
      </p:sp>
      <p:sp>
        <p:nvSpPr>
          <p:cNvPr id="11" name="object 11"/>
          <p:cNvSpPr/>
          <p:nvPr/>
        </p:nvSpPr>
        <p:spPr>
          <a:xfrm>
            <a:off x="5345906" y="2379897"/>
            <a:ext cx="3779838" cy="0"/>
          </a:xfrm>
          <a:custGeom>
            <a:avLst/>
            <a:gdLst/>
            <a:ahLst/>
            <a:cxnLst/>
            <a:rect l="l" t="t" r="r" b="b"/>
            <a:pathLst>
              <a:path w="3429000">
                <a:moveTo>
                  <a:pt x="3429000" y="0"/>
                </a:moveTo>
                <a:lnTo>
                  <a:pt x="0" y="0"/>
                </a:lnTo>
              </a:path>
            </a:pathLst>
          </a:custGeom>
          <a:ln w="25400">
            <a:solidFill>
              <a:srgbClr val="0000AF"/>
            </a:solidFill>
          </a:ln>
        </p:spPr>
        <p:txBody>
          <a:bodyPr wrap="square" lIns="0" tIns="0" rIns="0" bIns="0" rtlCol="0"/>
          <a:lstStyle/>
          <a:p>
            <a:endParaRPr sz="1984" dirty="0"/>
          </a:p>
        </p:txBody>
      </p:sp>
      <p:sp>
        <p:nvSpPr>
          <p:cNvPr id="12" name="object 12"/>
          <p:cNvSpPr/>
          <p:nvPr/>
        </p:nvSpPr>
        <p:spPr>
          <a:xfrm>
            <a:off x="5345906" y="5403767"/>
            <a:ext cx="3779838" cy="0"/>
          </a:xfrm>
          <a:custGeom>
            <a:avLst/>
            <a:gdLst/>
            <a:ahLst/>
            <a:cxnLst/>
            <a:rect l="l" t="t" r="r" b="b"/>
            <a:pathLst>
              <a:path w="3429000">
                <a:moveTo>
                  <a:pt x="3429000" y="0"/>
                </a:moveTo>
                <a:lnTo>
                  <a:pt x="0" y="0"/>
                </a:lnTo>
              </a:path>
            </a:pathLst>
          </a:custGeom>
          <a:ln w="25400">
            <a:solidFill>
              <a:srgbClr val="0000AF"/>
            </a:solidFill>
          </a:ln>
        </p:spPr>
        <p:txBody>
          <a:bodyPr wrap="square" lIns="0" tIns="0" rIns="0" bIns="0" rtlCol="0"/>
          <a:lstStyle/>
          <a:p>
            <a:endParaRPr sz="1984" dirty="0"/>
          </a:p>
        </p:txBody>
      </p:sp>
      <p:sp>
        <p:nvSpPr>
          <p:cNvPr id="13" name="object 13"/>
          <p:cNvSpPr/>
          <p:nvPr/>
        </p:nvSpPr>
        <p:spPr>
          <a:xfrm>
            <a:off x="1146086" y="5403767"/>
            <a:ext cx="3779838" cy="0"/>
          </a:xfrm>
          <a:custGeom>
            <a:avLst/>
            <a:gdLst/>
            <a:ahLst/>
            <a:cxnLst/>
            <a:rect l="l" t="t" r="r" b="b"/>
            <a:pathLst>
              <a:path w="3429000">
                <a:moveTo>
                  <a:pt x="3429000" y="0"/>
                </a:moveTo>
                <a:lnTo>
                  <a:pt x="0" y="0"/>
                </a:lnTo>
              </a:path>
            </a:pathLst>
          </a:custGeom>
          <a:ln w="25400">
            <a:solidFill>
              <a:srgbClr val="0000AF"/>
            </a:solidFill>
          </a:ln>
        </p:spPr>
        <p:txBody>
          <a:bodyPr wrap="square" lIns="0" tIns="0" rIns="0" bIns="0" rtlCol="0"/>
          <a:lstStyle/>
          <a:p>
            <a:endParaRPr sz="1984" dirty="0"/>
          </a:p>
        </p:txBody>
      </p:sp>
      <p:pic>
        <p:nvPicPr>
          <p:cNvPr id="37" name="Изображение 36" descr="icon3.jpg"/>
          <p:cNvPicPr>
            <a:picLocks noChangeAspect="1"/>
          </p:cNvPicPr>
          <p:nvPr/>
        </p:nvPicPr>
        <p:blipFill>
          <a:blip r:embed="rId3" cstate="print">
            <a:alphaModFix/>
            <a:extLst>
              <a:ext uri="{28A0092B-C50C-407E-A947-70E740481C1C}">
                <a14:useLocalDpi xmlns:a14="http://schemas.microsoft.com/office/drawing/2010/main" xmlns="" val="0"/>
              </a:ext>
            </a:extLst>
          </a:blip>
          <a:stretch>
            <a:fillRect/>
          </a:stretch>
        </p:blipFill>
        <p:spPr>
          <a:xfrm>
            <a:off x="4169125" y="1838808"/>
            <a:ext cx="753416" cy="406845"/>
          </a:xfrm>
          <a:prstGeom prst="rect">
            <a:avLst/>
          </a:prstGeom>
        </p:spPr>
      </p:pic>
      <p:pic>
        <p:nvPicPr>
          <p:cNvPr id="38" name="Изображение 37" descr="Снимок экрана 2016-11-22 в 15.38.43.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41157" y="4513366"/>
            <a:ext cx="612895" cy="877501"/>
          </a:xfrm>
          <a:prstGeom prst="rect">
            <a:avLst/>
          </a:prstGeom>
        </p:spPr>
      </p:pic>
      <p:pic>
        <p:nvPicPr>
          <p:cNvPr id="39" name="Изображение 38" descr="Снимок экрана 2016-11-22 в 15.38.53.png"/>
          <p:cNvPicPr>
            <a:picLocks noChangeAspect="1"/>
          </p:cNvPicPr>
          <p:nvPr/>
        </p:nvPicPr>
        <p:blipFill>
          <a:blip r:embed="rId5" cstate="print">
            <a:alphaModFix/>
            <a:extLst>
              <a:ext uri="{28A0092B-C50C-407E-A947-70E740481C1C}">
                <a14:useLocalDpi xmlns:a14="http://schemas.microsoft.com/office/drawing/2010/main" xmlns="" val="0"/>
              </a:ext>
            </a:extLst>
          </a:blip>
          <a:stretch>
            <a:fillRect/>
          </a:stretch>
        </p:blipFill>
        <p:spPr>
          <a:xfrm>
            <a:off x="8328934" y="1756374"/>
            <a:ext cx="829512" cy="537952"/>
          </a:xfrm>
          <a:prstGeom prst="rect">
            <a:avLst/>
          </a:prstGeom>
        </p:spPr>
      </p:pic>
      <p:pic>
        <p:nvPicPr>
          <p:cNvPr id="40" name="Изображение 39" descr="icon4.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557991" y="4748796"/>
            <a:ext cx="581974" cy="581974"/>
          </a:xfrm>
          <a:prstGeom prst="rect">
            <a:avLst/>
          </a:prstGeom>
        </p:spPr>
      </p:pic>
    </p:spTree>
    <p:extLst>
      <p:ext uri="{BB962C8B-B14F-4D97-AF65-F5344CB8AC3E}">
        <p14:creationId xmlns:p14="http://schemas.microsoft.com/office/powerpoint/2010/main" xmlns="" val="183391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Рисунок 39">
            <a:extLst>
              <a:ext uri="{FF2B5EF4-FFF2-40B4-BE49-F238E27FC236}">
                <a16:creationId xmlns:a16="http://schemas.microsoft.com/office/drawing/2014/main" xmlns="" id="{F97DEAFB-0663-4862-9640-E43185F982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62" y="1039"/>
            <a:ext cx="10691813" cy="7558636"/>
          </a:xfrm>
          <a:prstGeom prst="rect">
            <a:avLst/>
          </a:prstGeom>
        </p:spPr>
      </p:pic>
      <p:sp>
        <p:nvSpPr>
          <p:cNvPr id="39" name="object 5"/>
          <p:cNvSpPr/>
          <p:nvPr/>
        </p:nvSpPr>
        <p:spPr>
          <a:xfrm>
            <a:off x="4472566" y="1865148"/>
            <a:ext cx="5834333" cy="5179777"/>
          </a:xfrm>
          <a:prstGeom prst="rect">
            <a:avLst/>
          </a:prstGeom>
          <a:blipFill>
            <a:blip r:embed="rId3" cstate="print"/>
            <a:stretch>
              <a:fillRect/>
            </a:stretch>
          </a:blipFill>
        </p:spPr>
        <p:txBody>
          <a:bodyPr wrap="square" lIns="0" tIns="0" rIns="0" bIns="0" rtlCol="0"/>
          <a:lstStyle/>
          <a:p>
            <a:endParaRPr sz="1984" dirty="0"/>
          </a:p>
        </p:txBody>
      </p:sp>
      <p:sp>
        <p:nvSpPr>
          <p:cNvPr id="3" name="object 3"/>
          <p:cNvSpPr txBox="1"/>
          <p:nvPr/>
        </p:nvSpPr>
        <p:spPr>
          <a:xfrm>
            <a:off x="1188183" y="2005948"/>
            <a:ext cx="2905832" cy="4416978"/>
          </a:xfrm>
          <a:prstGeom prst="rect">
            <a:avLst/>
          </a:prstGeom>
        </p:spPr>
        <p:txBody>
          <a:bodyPr vert="horz" wrap="square" lIns="0" tIns="0" rIns="0" bIns="0" rtlCol="0">
            <a:spAutoFit/>
          </a:bodyPr>
          <a:lstStyle/>
          <a:p>
            <a:pPr marL="13999" marR="580967">
              <a:lnSpc>
                <a:spcPct val="111100"/>
              </a:lnSpc>
            </a:pPr>
            <a:r>
              <a:rPr lang="en-US" sz="1984" b="1" spc="-2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FAN</a:t>
            </a:r>
            <a:r>
              <a:rPr sz="1984" b="1" spc="-22"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984" b="1" spc="-17"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ID </a:t>
            </a:r>
            <a:endParaRPr lang="en-US" sz="1984" b="1" spc="-17"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marR="580967">
              <a:lnSpc>
                <a:spcPct val="111100"/>
              </a:lnSpc>
            </a:pPr>
            <a:r>
              <a:rPr sz="1984"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endParaRPr lang="en-US" sz="1984"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marR="580967">
              <a:lnSpc>
                <a:spcPct val="111100"/>
              </a:lnSpc>
            </a:pPr>
            <a:r>
              <a:rPr sz="1984" b="1" spc="-33"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passport</a:t>
            </a:r>
            <a:r>
              <a:rPr sz="1984" b="1" spc="-287"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es-ES" sz="1984" b="1" spc="-287"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a:t>
            </a:r>
            <a:endParaRPr lang="en-US" sz="1984" b="1" spc="-287"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marR="580967">
              <a:lnSpc>
                <a:spcPct val="111100"/>
              </a:lnSpc>
            </a:pPr>
            <a:r>
              <a:rPr sz="1984"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endParaRPr lang="en-US" sz="1984"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marR="580967">
              <a:lnSpc>
                <a:spcPct val="111100"/>
              </a:lnSpc>
            </a:pPr>
            <a:r>
              <a:rPr lang="es-ES" sz="1984" b="1"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 etrada para el partido</a:t>
            </a:r>
            <a:endParaRPr lang="en-US" sz="1984" b="1" spc="-19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marR="580967">
              <a:lnSpc>
                <a:spcPct val="111100"/>
              </a:lnSpc>
            </a:pPr>
            <a:r>
              <a:rPr sz="1984"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p>
          <a:p>
            <a:pPr marL="13999" marR="5600">
              <a:lnSpc>
                <a:spcPct val="111100"/>
              </a:lnSpc>
            </a:pPr>
            <a:r>
              <a:rPr lang="es-ES" sz="1984" b="1" spc="-33"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Entrada sin visado</a:t>
            </a:r>
            <a:r>
              <a:rPr sz="1984" spc="-33"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r>
              <a:rPr lang="es-ES" sz="1984" spc="-33"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es</a:t>
            </a:r>
            <a:r>
              <a:rPr lang="ru-RU" sz="1984" spc="-33"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es-ES" altLang="ru-RU"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válid</a:t>
            </a:r>
            <a:r>
              <a:rPr lang="en-US" altLang="ru-RU"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 </a:t>
            </a:r>
            <a:r>
              <a:rPr lang="es-ES" altLang="ru-RU"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también por 10 días antes y 10 días después del campeonato.</a:t>
            </a:r>
            <a:r>
              <a:rPr lang="es-ES" altLang="ru-RU" sz="1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endParaRPr lang="es-ES" altLang="ru-RU" sz="3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marR="5600">
              <a:lnSpc>
                <a:spcPct val="111100"/>
              </a:lnSpc>
            </a:pPr>
            <a:r>
              <a:rPr sz="1984" spc="-12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endParaRPr sz="1984"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object 6"/>
          <p:cNvSpPr txBox="1"/>
          <p:nvPr/>
        </p:nvSpPr>
        <p:spPr>
          <a:xfrm>
            <a:off x="8942539" y="3438278"/>
            <a:ext cx="1026607" cy="184666"/>
          </a:xfrm>
          <a:prstGeom prst="rect">
            <a:avLst/>
          </a:prstGeom>
        </p:spPr>
        <p:txBody>
          <a:bodyPr vert="horz" wrap="square" lIns="0" tIns="0" rIns="0" bIns="0" rtlCol="0">
            <a:spAutoFit/>
          </a:bodyPr>
          <a:lstStyle/>
          <a:p>
            <a:pPr marL="13999"/>
            <a:r>
              <a:rPr lang="en-US" sz="1200" b="1">
                <a:solidFill>
                  <a:schemeClr val="bg1"/>
                </a:solidFill>
                <a:latin typeface="Verdana" panose="020B0604030504040204" pitchFamily="34" charset="0"/>
                <a:ea typeface="Verdana" panose="020B0604030504040204" pitchFamily="34" charset="0"/>
                <a:cs typeface="Verdana" panose="020B0604030504040204" pitchFamily="34" charset="0"/>
              </a:rPr>
              <a:t>Moscú</a:t>
            </a:r>
            <a:endParaRP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object 17"/>
          <p:cNvSpPr/>
          <p:nvPr/>
        </p:nvSpPr>
        <p:spPr>
          <a:xfrm>
            <a:off x="6352405" y="4843715"/>
            <a:ext cx="58797" cy="58797"/>
          </a:xfrm>
          <a:custGeom>
            <a:avLst/>
            <a:gdLst/>
            <a:ahLst/>
            <a:cxnLst/>
            <a:rect l="l" t="t" r="r" b="b"/>
            <a:pathLst>
              <a:path w="53339" h="53339">
                <a:moveTo>
                  <a:pt x="26619" y="0"/>
                </a:moveTo>
                <a:lnTo>
                  <a:pt x="16260" y="2090"/>
                </a:lnTo>
                <a:lnTo>
                  <a:pt x="7799" y="7793"/>
                </a:lnTo>
                <a:lnTo>
                  <a:pt x="2092" y="16250"/>
                </a:lnTo>
                <a:lnTo>
                  <a:pt x="0" y="26606"/>
                </a:lnTo>
                <a:lnTo>
                  <a:pt x="2092" y="36970"/>
                </a:lnTo>
                <a:lnTo>
                  <a:pt x="7799" y="45431"/>
                </a:lnTo>
                <a:lnTo>
                  <a:pt x="16260" y="51134"/>
                </a:lnTo>
                <a:lnTo>
                  <a:pt x="26619" y="53225"/>
                </a:lnTo>
                <a:lnTo>
                  <a:pt x="36977" y="51134"/>
                </a:lnTo>
                <a:lnTo>
                  <a:pt x="45439" y="45431"/>
                </a:lnTo>
                <a:lnTo>
                  <a:pt x="51145" y="36970"/>
                </a:lnTo>
                <a:lnTo>
                  <a:pt x="53238" y="26606"/>
                </a:lnTo>
                <a:lnTo>
                  <a:pt x="51145" y="16250"/>
                </a:lnTo>
                <a:lnTo>
                  <a:pt x="45439" y="7793"/>
                </a:lnTo>
                <a:lnTo>
                  <a:pt x="36977" y="2090"/>
                </a:lnTo>
                <a:lnTo>
                  <a:pt x="26619" y="0"/>
                </a:lnTo>
                <a:close/>
              </a:path>
            </a:pathLst>
          </a:custGeom>
          <a:solidFill>
            <a:srgbClr val="F50000"/>
          </a:solidFill>
        </p:spPr>
        <p:txBody>
          <a:bodyPr wrap="square" lIns="0" tIns="0" rIns="0" bIns="0" rtlCol="0"/>
          <a:lstStyle/>
          <a:p>
            <a:endParaRPr sz="1984" dirty="0"/>
          </a:p>
        </p:txBody>
      </p:sp>
      <p:sp>
        <p:nvSpPr>
          <p:cNvPr id="19" name="object 19"/>
          <p:cNvSpPr/>
          <p:nvPr/>
        </p:nvSpPr>
        <p:spPr>
          <a:xfrm>
            <a:off x="5512028" y="6000142"/>
            <a:ext cx="58797" cy="58797"/>
          </a:xfrm>
          <a:custGeom>
            <a:avLst/>
            <a:gdLst/>
            <a:ahLst/>
            <a:cxnLst/>
            <a:rect l="l" t="t" r="r" b="b"/>
            <a:pathLst>
              <a:path w="53339" h="53339">
                <a:moveTo>
                  <a:pt x="26619" y="0"/>
                </a:moveTo>
                <a:lnTo>
                  <a:pt x="16260" y="2088"/>
                </a:lnTo>
                <a:lnTo>
                  <a:pt x="7799" y="7786"/>
                </a:lnTo>
                <a:lnTo>
                  <a:pt x="2092" y="16239"/>
                </a:lnTo>
                <a:lnTo>
                  <a:pt x="0" y="26593"/>
                </a:lnTo>
                <a:lnTo>
                  <a:pt x="2092" y="36962"/>
                </a:lnTo>
                <a:lnTo>
                  <a:pt x="7799" y="45423"/>
                </a:lnTo>
                <a:lnTo>
                  <a:pt x="16260" y="51123"/>
                </a:lnTo>
                <a:lnTo>
                  <a:pt x="26619" y="53212"/>
                </a:lnTo>
                <a:lnTo>
                  <a:pt x="36977" y="51123"/>
                </a:lnTo>
                <a:lnTo>
                  <a:pt x="45439" y="45423"/>
                </a:lnTo>
                <a:lnTo>
                  <a:pt x="51145" y="36962"/>
                </a:lnTo>
                <a:lnTo>
                  <a:pt x="53238" y="26593"/>
                </a:lnTo>
                <a:lnTo>
                  <a:pt x="51145" y="16239"/>
                </a:lnTo>
                <a:lnTo>
                  <a:pt x="45439" y="7786"/>
                </a:lnTo>
                <a:lnTo>
                  <a:pt x="36977" y="2088"/>
                </a:lnTo>
                <a:lnTo>
                  <a:pt x="26619" y="0"/>
                </a:lnTo>
                <a:close/>
              </a:path>
            </a:pathLst>
          </a:custGeom>
          <a:solidFill>
            <a:srgbClr val="F50000"/>
          </a:solidFill>
        </p:spPr>
        <p:txBody>
          <a:bodyPr wrap="square" lIns="0" tIns="0" rIns="0" bIns="0" rtlCol="0"/>
          <a:lstStyle/>
          <a:p>
            <a:endParaRPr sz="1984" dirty="0"/>
          </a:p>
        </p:txBody>
      </p:sp>
      <p:sp>
        <p:nvSpPr>
          <p:cNvPr id="21" name="object 21"/>
          <p:cNvSpPr/>
          <p:nvPr/>
        </p:nvSpPr>
        <p:spPr>
          <a:xfrm>
            <a:off x="5329527" y="4496423"/>
            <a:ext cx="58797" cy="58797"/>
          </a:xfrm>
          <a:custGeom>
            <a:avLst/>
            <a:gdLst/>
            <a:ahLst/>
            <a:cxnLst/>
            <a:rect l="l" t="t" r="r" b="b"/>
            <a:pathLst>
              <a:path w="53339" h="53339">
                <a:moveTo>
                  <a:pt x="26619" y="0"/>
                </a:moveTo>
                <a:lnTo>
                  <a:pt x="16260" y="2090"/>
                </a:lnTo>
                <a:lnTo>
                  <a:pt x="7799" y="7793"/>
                </a:lnTo>
                <a:lnTo>
                  <a:pt x="2092" y="16250"/>
                </a:lnTo>
                <a:lnTo>
                  <a:pt x="0" y="26606"/>
                </a:lnTo>
                <a:lnTo>
                  <a:pt x="2092" y="36970"/>
                </a:lnTo>
                <a:lnTo>
                  <a:pt x="7799" y="45431"/>
                </a:lnTo>
                <a:lnTo>
                  <a:pt x="16260" y="51134"/>
                </a:lnTo>
                <a:lnTo>
                  <a:pt x="26619" y="53225"/>
                </a:lnTo>
                <a:lnTo>
                  <a:pt x="36977" y="51134"/>
                </a:lnTo>
                <a:lnTo>
                  <a:pt x="45439" y="45431"/>
                </a:lnTo>
                <a:lnTo>
                  <a:pt x="51145" y="36970"/>
                </a:lnTo>
                <a:lnTo>
                  <a:pt x="53238" y="26606"/>
                </a:lnTo>
                <a:lnTo>
                  <a:pt x="51145" y="16250"/>
                </a:lnTo>
                <a:lnTo>
                  <a:pt x="45439" y="7793"/>
                </a:lnTo>
                <a:lnTo>
                  <a:pt x="36977" y="2090"/>
                </a:lnTo>
                <a:lnTo>
                  <a:pt x="26619" y="0"/>
                </a:lnTo>
                <a:close/>
              </a:path>
            </a:pathLst>
          </a:custGeom>
          <a:solidFill>
            <a:srgbClr val="F50000"/>
          </a:solidFill>
        </p:spPr>
        <p:txBody>
          <a:bodyPr wrap="square" lIns="0" tIns="0" rIns="0" bIns="0" rtlCol="0"/>
          <a:lstStyle/>
          <a:p>
            <a:endParaRPr sz="1984" dirty="0"/>
          </a:p>
        </p:txBody>
      </p:sp>
      <p:sp>
        <p:nvSpPr>
          <p:cNvPr id="23" name="object 23"/>
          <p:cNvSpPr/>
          <p:nvPr/>
        </p:nvSpPr>
        <p:spPr>
          <a:xfrm>
            <a:off x="7419269" y="2800445"/>
            <a:ext cx="58797" cy="58797"/>
          </a:xfrm>
          <a:custGeom>
            <a:avLst/>
            <a:gdLst/>
            <a:ahLst/>
            <a:cxnLst/>
            <a:rect l="l" t="t" r="r" b="b"/>
            <a:pathLst>
              <a:path w="53339" h="53339">
                <a:moveTo>
                  <a:pt x="26619" y="0"/>
                </a:moveTo>
                <a:lnTo>
                  <a:pt x="16260" y="2090"/>
                </a:lnTo>
                <a:lnTo>
                  <a:pt x="7799" y="7793"/>
                </a:lnTo>
                <a:lnTo>
                  <a:pt x="2092" y="16250"/>
                </a:lnTo>
                <a:lnTo>
                  <a:pt x="0" y="26606"/>
                </a:lnTo>
                <a:lnTo>
                  <a:pt x="2092" y="36970"/>
                </a:lnTo>
                <a:lnTo>
                  <a:pt x="7799" y="45431"/>
                </a:lnTo>
                <a:lnTo>
                  <a:pt x="16260" y="51134"/>
                </a:lnTo>
                <a:lnTo>
                  <a:pt x="26619" y="53225"/>
                </a:lnTo>
                <a:lnTo>
                  <a:pt x="36977" y="51134"/>
                </a:lnTo>
                <a:lnTo>
                  <a:pt x="45439" y="45431"/>
                </a:lnTo>
                <a:lnTo>
                  <a:pt x="51145" y="36970"/>
                </a:lnTo>
                <a:lnTo>
                  <a:pt x="53238" y="26606"/>
                </a:lnTo>
                <a:lnTo>
                  <a:pt x="51145" y="16250"/>
                </a:lnTo>
                <a:lnTo>
                  <a:pt x="45439" y="7793"/>
                </a:lnTo>
                <a:lnTo>
                  <a:pt x="36977" y="2090"/>
                </a:lnTo>
                <a:lnTo>
                  <a:pt x="26619" y="0"/>
                </a:lnTo>
                <a:close/>
              </a:path>
            </a:pathLst>
          </a:custGeom>
          <a:solidFill>
            <a:srgbClr val="F50000"/>
          </a:solidFill>
        </p:spPr>
        <p:txBody>
          <a:bodyPr wrap="square" lIns="0" tIns="0" rIns="0" bIns="0" rtlCol="0"/>
          <a:lstStyle/>
          <a:p>
            <a:endParaRPr sz="1984" dirty="0"/>
          </a:p>
        </p:txBody>
      </p:sp>
      <p:sp>
        <p:nvSpPr>
          <p:cNvPr id="24" name="object 24"/>
          <p:cNvSpPr/>
          <p:nvPr/>
        </p:nvSpPr>
        <p:spPr>
          <a:xfrm>
            <a:off x="7631494" y="3622944"/>
            <a:ext cx="1217948" cy="61597"/>
          </a:xfrm>
          <a:custGeom>
            <a:avLst/>
            <a:gdLst/>
            <a:ahLst/>
            <a:cxnLst/>
            <a:rect l="l" t="t" r="r" b="b"/>
            <a:pathLst>
              <a:path w="1104900" h="55879">
                <a:moveTo>
                  <a:pt x="0" y="0"/>
                </a:moveTo>
                <a:lnTo>
                  <a:pt x="1104379" y="55397"/>
                </a:lnTo>
              </a:path>
            </a:pathLst>
          </a:custGeom>
          <a:ln w="13309">
            <a:solidFill>
              <a:srgbClr val="F50000"/>
            </a:solidFill>
          </a:ln>
        </p:spPr>
        <p:txBody>
          <a:bodyPr wrap="square" lIns="0" tIns="0" rIns="0" bIns="0" rtlCol="0"/>
          <a:lstStyle/>
          <a:p>
            <a:endParaRPr sz="1984" dirty="0"/>
          </a:p>
        </p:txBody>
      </p:sp>
      <p:sp>
        <p:nvSpPr>
          <p:cNvPr id="25" name="object 25"/>
          <p:cNvSpPr/>
          <p:nvPr/>
        </p:nvSpPr>
        <p:spPr>
          <a:xfrm>
            <a:off x="7602150" y="3593612"/>
            <a:ext cx="58797" cy="58797"/>
          </a:xfrm>
          <a:custGeom>
            <a:avLst/>
            <a:gdLst/>
            <a:ahLst/>
            <a:cxnLst/>
            <a:rect l="l" t="t" r="r" b="b"/>
            <a:pathLst>
              <a:path w="53339" h="53339">
                <a:moveTo>
                  <a:pt x="26619" y="0"/>
                </a:moveTo>
                <a:lnTo>
                  <a:pt x="16260" y="2090"/>
                </a:lnTo>
                <a:lnTo>
                  <a:pt x="7799" y="7793"/>
                </a:lnTo>
                <a:lnTo>
                  <a:pt x="2092" y="16250"/>
                </a:lnTo>
                <a:lnTo>
                  <a:pt x="0" y="26606"/>
                </a:lnTo>
                <a:lnTo>
                  <a:pt x="2092" y="36970"/>
                </a:lnTo>
                <a:lnTo>
                  <a:pt x="7799" y="45431"/>
                </a:lnTo>
                <a:lnTo>
                  <a:pt x="16260" y="51134"/>
                </a:lnTo>
                <a:lnTo>
                  <a:pt x="26619" y="53225"/>
                </a:lnTo>
                <a:lnTo>
                  <a:pt x="36977" y="51134"/>
                </a:lnTo>
                <a:lnTo>
                  <a:pt x="45439" y="45431"/>
                </a:lnTo>
                <a:lnTo>
                  <a:pt x="51145" y="36970"/>
                </a:lnTo>
                <a:lnTo>
                  <a:pt x="53238" y="26606"/>
                </a:lnTo>
                <a:lnTo>
                  <a:pt x="51145" y="16250"/>
                </a:lnTo>
                <a:lnTo>
                  <a:pt x="45439" y="7793"/>
                </a:lnTo>
                <a:lnTo>
                  <a:pt x="36977" y="2090"/>
                </a:lnTo>
                <a:lnTo>
                  <a:pt x="26619" y="0"/>
                </a:lnTo>
                <a:close/>
              </a:path>
            </a:pathLst>
          </a:custGeom>
          <a:solidFill>
            <a:srgbClr val="F50000"/>
          </a:solidFill>
        </p:spPr>
        <p:txBody>
          <a:bodyPr wrap="square" lIns="0" tIns="0" rIns="0" bIns="0" rtlCol="0"/>
          <a:lstStyle/>
          <a:p>
            <a:endParaRPr sz="1984" dirty="0"/>
          </a:p>
        </p:txBody>
      </p:sp>
      <p:sp>
        <p:nvSpPr>
          <p:cNvPr id="27" name="object 27"/>
          <p:cNvSpPr/>
          <p:nvPr/>
        </p:nvSpPr>
        <p:spPr>
          <a:xfrm>
            <a:off x="7659417" y="6326667"/>
            <a:ext cx="58797" cy="58797"/>
          </a:xfrm>
          <a:custGeom>
            <a:avLst/>
            <a:gdLst/>
            <a:ahLst/>
            <a:cxnLst/>
            <a:rect l="l" t="t" r="r" b="b"/>
            <a:pathLst>
              <a:path w="53339" h="53339">
                <a:moveTo>
                  <a:pt x="26619" y="0"/>
                </a:moveTo>
                <a:lnTo>
                  <a:pt x="16260" y="2090"/>
                </a:lnTo>
                <a:lnTo>
                  <a:pt x="7799" y="7793"/>
                </a:lnTo>
                <a:lnTo>
                  <a:pt x="2092" y="16250"/>
                </a:lnTo>
                <a:lnTo>
                  <a:pt x="0" y="26606"/>
                </a:lnTo>
                <a:lnTo>
                  <a:pt x="2092" y="36970"/>
                </a:lnTo>
                <a:lnTo>
                  <a:pt x="7799" y="45431"/>
                </a:lnTo>
                <a:lnTo>
                  <a:pt x="16260" y="51134"/>
                </a:lnTo>
                <a:lnTo>
                  <a:pt x="26619" y="53225"/>
                </a:lnTo>
                <a:lnTo>
                  <a:pt x="36977" y="51134"/>
                </a:lnTo>
                <a:lnTo>
                  <a:pt x="45439" y="45431"/>
                </a:lnTo>
                <a:lnTo>
                  <a:pt x="51145" y="36970"/>
                </a:lnTo>
                <a:lnTo>
                  <a:pt x="53238" y="26606"/>
                </a:lnTo>
                <a:lnTo>
                  <a:pt x="51145" y="16250"/>
                </a:lnTo>
                <a:lnTo>
                  <a:pt x="45439" y="7793"/>
                </a:lnTo>
                <a:lnTo>
                  <a:pt x="36977" y="2090"/>
                </a:lnTo>
                <a:lnTo>
                  <a:pt x="26619" y="0"/>
                </a:lnTo>
                <a:close/>
              </a:path>
            </a:pathLst>
          </a:custGeom>
          <a:solidFill>
            <a:srgbClr val="F50000"/>
          </a:solidFill>
        </p:spPr>
        <p:txBody>
          <a:bodyPr wrap="square" lIns="0" tIns="0" rIns="0" bIns="0" rtlCol="0"/>
          <a:lstStyle/>
          <a:p>
            <a:endParaRPr sz="1984" dirty="0"/>
          </a:p>
        </p:txBody>
      </p:sp>
      <p:sp>
        <p:nvSpPr>
          <p:cNvPr id="28" name="object 28"/>
          <p:cNvSpPr/>
          <p:nvPr/>
        </p:nvSpPr>
        <p:spPr>
          <a:xfrm>
            <a:off x="6933705" y="3684019"/>
            <a:ext cx="1915818" cy="1479736"/>
          </a:xfrm>
          <a:custGeom>
            <a:avLst/>
            <a:gdLst/>
            <a:ahLst/>
            <a:cxnLst/>
            <a:rect l="l" t="t" r="r" b="b"/>
            <a:pathLst>
              <a:path w="1737995" h="1342389">
                <a:moveTo>
                  <a:pt x="0" y="1342326"/>
                </a:moveTo>
                <a:lnTo>
                  <a:pt x="1737398" y="0"/>
                </a:lnTo>
              </a:path>
            </a:pathLst>
          </a:custGeom>
          <a:ln w="13309">
            <a:solidFill>
              <a:srgbClr val="F50000"/>
            </a:solidFill>
          </a:ln>
        </p:spPr>
        <p:txBody>
          <a:bodyPr wrap="square" lIns="0" tIns="0" rIns="0" bIns="0" rtlCol="0"/>
          <a:lstStyle/>
          <a:p>
            <a:endParaRPr sz="1984" dirty="0"/>
          </a:p>
        </p:txBody>
      </p:sp>
      <p:sp>
        <p:nvSpPr>
          <p:cNvPr id="29" name="object 29"/>
          <p:cNvSpPr/>
          <p:nvPr/>
        </p:nvSpPr>
        <p:spPr>
          <a:xfrm>
            <a:off x="6904362" y="5134353"/>
            <a:ext cx="58797" cy="58797"/>
          </a:xfrm>
          <a:custGeom>
            <a:avLst/>
            <a:gdLst/>
            <a:ahLst/>
            <a:cxnLst/>
            <a:rect l="l" t="t" r="r" b="b"/>
            <a:pathLst>
              <a:path w="53339" h="53339">
                <a:moveTo>
                  <a:pt x="26619" y="0"/>
                </a:moveTo>
                <a:lnTo>
                  <a:pt x="16260" y="2090"/>
                </a:lnTo>
                <a:lnTo>
                  <a:pt x="7799" y="7793"/>
                </a:lnTo>
                <a:lnTo>
                  <a:pt x="2092" y="16250"/>
                </a:lnTo>
                <a:lnTo>
                  <a:pt x="0" y="26606"/>
                </a:lnTo>
                <a:lnTo>
                  <a:pt x="2092" y="36970"/>
                </a:lnTo>
                <a:lnTo>
                  <a:pt x="7799" y="45431"/>
                </a:lnTo>
                <a:lnTo>
                  <a:pt x="16260" y="51134"/>
                </a:lnTo>
                <a:lnTo>
                  <a:pt x="26619" y="53225"/>
                </a:lnTo>
                <a:lnTo>
                  <a:pt x="36977" y="51134"/>
                </a:lnTo>
                <a:lnTo>
                  <a:pt x="45439" y="45431"/>
                </a:lnTo>
                <a:lnTo>
                  <a:pt x="51145" y="36970"/>
                </a:lnTo>
                <a:lnTo>
                  <a:pt x="53238" y="26606"/>
                </a:lnTo>
                <a:lnTo>
                  <a:pt x="51145" y="16250"/>
                </a:lnTo>
                <a:lnTo>
                  <a:pt x="45439" y="7793"/>
                </a:lnTo>
                <a:lnTo>
                  <a:pt x="36977" y="2090"/>
                </a:lnTo>
                <a:lnTo>
                  <a:pt x="26619" y="0"/>
                </a:lnTo>
                <a:close/>
              </a:path>
            </a:pathLst>
          </a:custGeom>
          <a:solidFill>
            <a:srgbClr val="F50000"/>
          </a:solidFill>
        </p:spPr>
        <p:txBody>
          <a:bodyPr wrap="square" lIns="0" tIns="0" rIns="0" bIns="0" rtlCol="0"/>
          <a:lstStyle/>
          <a:p>
            <a:endParaRPr sz="1984" dirty="0"/>
          </a:p>
        </p:txBody>
      </p:sp>
      <p:sp>
        <p:nvSpPr>
          <p:cNvPr id="30" name="object 30"/>
          <p:cNvSpPr/>
          <p:nvPr/>
        </p:nvSpPr>
        <p:spPr>
          <a:xfrm>
            <a:off x="6918748" y="3684012"/>
            <a:ext cx="1930517" cy="2357499"/>
          </a:xfrm>
          <a:custGeom>
            <a:avLst/>
            <a:gdLst/>
            <a:ahLst/>
            <a:cxnLst/>
            <a:rect l="l" t="t" r="r" b="b"/>
            <a:pathLst>
              <a:path w="1751329" h="2138679">
                <a:moveTo>
                  <a:pt x="0" y="2138438"/>
                </a:moveTo>
                <a:lnTo>
                  <a:pt x="1750974" y="0"/>
                </a:lnTo>
              </a:path>
            </a:pathLst>
          </a:custGeom>
          <a:ln w="13309">
            <a:solidFill>
              <a:srgbClr val="F50000"/>
            </a:solidFill>
          </a:ln>
        </p:spPr>
        <p:txBody>
          <a:bodyPr wrap="square" lIns="0" tIns="0" rIns="0" bIns="0" rtlCol="0"/>
          <a:lstStyle/>
          <a:p>
            <a:endParaRPr sz="1984" dirty="0"/>
          </a:p>
        </p:txBody>
      </p:sp>
      <p:sp>
        <p:nvSpPr>
          <p:cNvPr id="31" name="object 31"/>
          <p:cNvSpPr/>
          <p:nvPr/>
        </p:nvSpPr>
        <p:spPr>
          <a:xfrm>
            <a:off x="6889405" y="6011912"/>
            <a:ext cx="58797" cy="58797"/>
          </a:xfrm>
          <a:custGeom>
            <a:avLst/>
            <a:gdLst/>
            <a:ahLst/>
            <a:cxnLst/>
            <a:rect l="l" t="t" r="r" b="b"/>
            <a:pathLst>
              <a:path w="53339" h="53339">
                <a:moveTo>
                  <a:pt x="26619" y="0"/>
                </a:moveTo>
                <a:lnTo>
                  <a:pt x="16260" y="2090"/>
                </a:lnTo>
                <a:lnTo>
                  <a:pt x="7799" y="7793"/>
                </a:lnTo>
                <a:lnTo>
                  <a:pt x="2092" y="16250"/>
                </a:lnTo>
                <a:lnTo>
                  <a:pt x="0" y="26606"/>
                </a:lnTo>
                <a:lnTo>
                  <a:pt x="2092" y="36970"/>
                </a:lnTo>
                <a:lnTo>
                  <a:pt x="7799" y="45431"/>
                </a:lnTo>
                <a:lnTo>
                  <a:pt x="16260" y="51134"/>
                </a:lnTo>
                <a:lnTo>
                  <a:pt x="26619" y="53225"/>
                </a:lnTo>
                <a:lnTo>
                  <a:pt x="36977" y="51134"/>
                </a:lnTo>
                <a:lnTo>
                  <a:pt x="45439" y="45431"/>
                </a:lnTo>
                <a:lnTo>
                  <a:pt x="51145" y="36970"/>
                </a:lnTo>
                <a:lnTo>
                  <a:pt x="53238" y="26606"/>
                </a:lnTo>
                <a:lnTo>
                  <a:pt x="51145" y="16250"/>
                </a:lnTo>
                <a:lnTo>
                  <a:pt x="45439" y="7793"/>
                </a:lnTo>
                <a:lnTo>
                  <a:pt x="36977" y="2090"/>
                </a:lnTo>
                <a:lnTo>
                  <a:pt x="26619" y="0"/>
                </a:lnTo>
                <a:close/>
              </a:path>
            </a:pathLst>
          </a:custGeom>
          <a:solidFill>
            <a:srgbClr val="F50000"/>
          </a:solidFill>
        </p:spPr>
        <p:txBody>
          <a:bodyPr wrap="square" lIns="0" tIns="0" rIns="0" bIns="0" rtlCol="0"/>
          <a:lstStyle/>
          <a:p>
            <a:endParaRPr sz="1984" dirty="0"/>
          </a:p>
        </p:txBody>
      </p:sp>
      <p:sp>
        <p:nvSpPr>
          <p:cNvPr id="32" name="object 32"/>
          <p:cNvSpPr/>
          <p:nvPr/>
        </p:nvSpPr>
        <p:spPr>
          <a:xfrm>
            <a:off x="5929946" y="3684016"/>
            <a:ext cx="2919574" cy="913461"/>
          </a:xfrm>
          <a:custGeom>
            <a:avLst/>
            <a:gdLst/>
            <a:ahLst/>
            <a:cxnLst/>
            <a:rect l="l" t="t" r="r" b="b"/>
            <a:pathLst>
              <a:path w="2648584" h="828675">
                <a:moveTo>
                  <a:pt x="0" y="828662"/>
                </a:moveTo>
                <a:lnTo>
                  <a:pt x="2647988" y="0"/>
                </a:lnTo>
              </a:path>
            </a:pathLst>
          </a:custGeom>
          <a:ln w="13309">
            <a:solidFill>
              <a:srgbClr val="F50000"/>
            </a:solidFill>
          </a:ln>
        </p:spPr>
        <p:txBody>
          <a:bodyPr wrap="square" lIns="0" tIns="0" rIns="0" bIns="0" rtlCol="0"/>
          <a:lstStyle/>
          <a:p>
            <a:endParaRPr sz="1984" dirty="0"/>
          </a:p>
        </p:txBody>
      </p:sp>
      <p:sp>
        <p:nvSpPr>
          <p:cNvPr id="33" name="object 33"/>
          <p:cNvSpPr/>
          <p:nvPr/>
        </p:nvSpPr>
        <p:spPr>
          <a:xfrm>
            <a:off x="5900603" y="4568129"/>
            <a:ext cx="58797" cy="58797"/>
          </a:xfrm>
          <a:custGeom>
            <a:avLst/>
            <a:gdLst/>
            <a:ahLst/>
            <a:cxnLst/>
            <a:rect l="l" t="t" r="r" b="b"/>
            <a:pathLst>
              <a:path w="53339" h="53339">
                <a:moveTo>
                  <a:pt x="26619" y="0"/>
                </a:moveTo>
                <a:lnTo>
                  <a:pt x="16260" y="2090"/>
                </a:lnTo>
                <a:lnTo>
                  <a:pt x="7799" y="7793"/>
                </a:lnTo>
                <a:lnTo>
                  <a:pt x="2092" y="16250"/>
                </a:lnTo>
                <a:lnTo>
                  <a:pt x="0" y="26606"/>
                </a:lnTo>
                <a:lnTo>
                  <a:pt x="2092" y="36970"/>
                </a:lnTo>
                <a:lnTo>
                  <a:pt x="7799" y="45431"/>
                </a:lnTo>
                <a:lnTo>
                  <a:pt x="16260" y="51134"/>
                </a:lnTo>
                <a:lnTo>
                  <a:pt x="26619" y="53225"/>
                </a:lnTo>
                <a:lnTo>
                  <a:pt x="36977" y="51134"/>
                </a:lnTo>
                <a:lnTo>
                  <a:pt x="45439" y="45431"/>
                </a:lnTo>
                <a:lnTo>
                  <a:pt x="51145" y="36970"/>
                </a:lnTo>
                <a:lnTo>
                  <a:pt x="53238" y="26606"/>
                </a:lnTo>
                <a:lnTo>
                  <a:pt x="51145" y="16250"/>
                </a:lnTo>
                <a:lnTo>
                  <a:pt x="45439" y="7793"/>
                </a:lnTo>
                <a:lnTo>
                  <a:pt x="36977" y="2090"/>
                </a:lnTo>
                <a:lnTo>
                  <a:pt x="26619" y="0"/>
                </a:lnTo>
                <a:close/>
              </a:path>
            </a:pathLst>
          </a:custGeom>
          <a:solidFill>
            <a:srgbClr val="F50000"/>
          </a:solidFill>
        </p:spPr>
        <p:txBody>
          <a:bodyPr wrap="square" lIns="0" tIns="0" rIns="0" bIns="0" rtlCol="0"/>
          <a:lstStyle/>
          <a:p>
            <a:endParaRPr sz="1984" dirty="0"/>
          </a:p>
        </p:txBody>
      </p:sp>
      <p:sp>
        <p:nvSpPr>
          <p:cNvPr id="35" name="object 35"/>
          <p:cNvSpPr/>
          <p:nvPr/>
        </p:nvSpPr>
        <p:spPr>
          <a:xfrm>
            <a:off x="5428811" y="5196175"/>
            <a:ext cx="58797" cy="58797"/>
          </a:xfrm>
          <a:custGeom>
            <a:avLst/>
            <a:gdLst/>
            <a:ahLst/>
            <a:cxnLst/>
            <a:rect l="l" t="t" r="r" b="b"/>
            <a:pathLst>
              <a:path w="53339" h="53339">
                <a:moveTo>
                  <a:pt x="26619" y="0"/>
                </a:moveTo>
                <a:lnTo>
                  <a:pt x="16260" y="2090"/>
                </a:lnTo>
                <a:lnTo>
                  <a:pt x="7799" y="7793"/>
                </a:lnTo>
                <a:lnTo>
                  <a:pt x="2092" y="16250"/>
                </a:lnTo>
                <a:lnTo>
                  <a:pt x="0" y="26606"/>
                </a:lnTo>
                <a:lnTo>
                  <a:pt x="2092" y="36970"/>
                </a:lnTo>
                <a:lnTo>
                  <a:pt x="7799" y="45431"/>
                </a:lnTo>
                <a:lnTo>
                  <a:pt x="16260" y="51134"/>
                </a:lnTo>
                <a:lnTo>
                  <a:pt x="26619" y="53225"/>
                </a:lnTo>
                <a:lnTo>
                  <a:pt x="36977" y="51134"/>
                </a:lnTo>
                <a:lnTo>
                  <a:pt x="45439" y="45431"/>
                </a:lnTo>
                <a:lnTo>
                  <a:pt x="51145" y="36970"/>
                </a:lnTo>
                <a:lnTo>
                  <a:pt x="53238" y="26606"/>
                </a:lnTo>
                <a:lnTo>
                  <a:pt x="51145" y="16250"/>
                </a:lnTo>
                <a:lnTo>
                  <a:pt x="45439" y="7793"/>
                </a:lnTo>
                <a:lnTo>
                  <a:pt x="36977" y="2090"/>
                </a:lnTo>
                <a:lnTo>
                  <a:pt x="26619" y="0"/>
                </a:lnTo>
                <a:close/>
              </a:path>
            </a:pathLst>
          </a:custGeom>
          <a:solidFill>
            <a:srgbClr val="F50000"/>
          </a:solidFill>
        </p:spPr>
        <p:txBody>
          <a:bodyPr wrap="square" lIns="0" tIns="0" rIns="0" bIns="0" rtlCol="0"/>
          <a:lstStyle/>
          <a:p>
            <a:endParaRPr sz="1984" dirty="0"/>
          </a:p>
        </p:txBody>
      </p:sp>
      <p:sp>
        <p:nvSpPr>
          <p:cNvPr id="36" name="object 36"/>
          <p:cNvSpPr/>
          <p:nvPr/>
        </p:nvSpPr>
        <p:spPr>
          <a:xfrm>
            <a:off x="8820210" y="3655356"/>
            <a:ext cx="57396" cy="57396"/>
          </a:xfrm>
          <a:custGeom>
            <a:avLst/>
            <a:gdLst/>
            <a:ahLst/>
            <a:cxnLst/>
            <a:rect l="l" t="t" r="r" b="b"/>
            <a:pathLst>
              <a:path w="52070" h="52070">
                <a:moveTo>
                  <a:pt x="25996" y="0"/>
                </a:moveTo>
                <a:lnTo>
                  <a:pt x="15875" y="2042"/>
                </a:lnTo>
                <a:lnTo>
                  <a:pt x="7612" y="7612"/>
                </a:lnTo>
                <a:lnTo>
                  <a:pt x="2042" y="15875"/>
                </a:lnTo>
                <a:lnTo>
                  <a:pt x="0" y="25996"/>
                </a:lnTo>
                <a:lnTo>
                  <a:pt x="2042" y="36120"/>
                </a:lnTo>
                <a:lnTo>
                  <a:pt x="7612" y="44388"/>
                </a:lnTo>
                <a:lnTo>
                  <a:pt x="15875" y="49962"/>
                </a:lnTo>
                <a:lnTo>
                  <a:pt x="25996" y="52006"/>
                </a:lnTo>
                <a:lnTo>
                  <a:pt x="36118" y="49962"/>
                </a:lnTo>
                <a:lnTo>
                  <a:pt x="44381" y="44388"/>
                </a:lnTo>
                <a:lnTo>
                  <a:pt x="49951" y="36120"/>
                </a:lnTo>
                <a:lnTo>
                  <a:pt x="51993" y="25996"/>
                </a:lnTo>
                <a:lnTo>
                  <a:pt x="49951" y="15875"/>
                </a:lnTo>
                <a:lnTo>
                  <a:pt x="44381" y="7612"/>
                </a:lnTo>
                <a:lnTo>
                  <a:pt x="36118" y="2042"/>
                </a:lnTo>
                <a:lnTo>
                  <a:pt x="25996" y="0"/>
                </a:lnTo>
                <a:close/>
              </a:path>
            </a:pathLst>
          </a:custGeom>
          <a:solidFill>
            <a:srgbClr val="F50000"/>
          </a:solidFill>
        </p:spPr>
        <p:txBody>
          <a:bodyPr wrap="square" lIns="0" tIns="0" rIns="0" bIns="0" rtlCol="0"/>
          <a:lstStyle/>
          <a:p>
            <a:endParaRPr sz="1984" dirty="0"/>
          </a:p>
        </p:txBody>
      </p:sp>
      <p:sp>
        <p:nvSpPr>
          <p:cNvPr id="37" name="object 37"/>
          <p:cNvSpPr/>
          <p:nvPr/>
        </p:nvSpPr>
        <p:spPr>
          <a:xfrm>
            <a:off x="8820210" y="3655356"/>
            <a:ext cx="57396" cy="57396"/>
          </a:xfrm>
          <a:custGeom>
            <a:avLst/>
            <a:gdLst/>
            <a:ahLst/>
            <a:cxnLst/>
            <a:rect l="l" t="t" r="r" b="b"/>
            <a:pathLst>
              <a:path w="52070" h="52070">
                <a:moveTo>
                  <a:pt x="25996" y="52006"/>
                </a:moveTo>
                <a:lnTo>
                  <a:pt x="36118" y="49962"/>
                </a:lnTo>
                <a:lnTo>
                  <a:pt x="44381" y="44388"/>
                </a:lnTo>
                <a:lnTo>
                  <a:pt x="49951" y="36120"/>
                </a:lnTo>
                <a:lnTo>
                  <a:pt x="51993" y="25996"/>
                </a:lnTo>
                <a:lnTo>
                  <a:pt x="49951" y="15875"/>
                </a:lnTo>
                <a:lnTo>
                  <a:pt x="44381" y="7612"/>
                </a:lnTo>
                <a:lnTo>
                  <a:pt x="36118" y="2042"/>
                </a:lnTo>
                <a:lnTo>
                  <a:pt x="25996" y="0"/>
                </a:lnTo>
                <a:lnTo>
                  <a:pt x="15875" y="2042"/>
                </a:lnTo>
                <a:lnTo>
                  <a:pt x="7612" y="7612"/>
                </a:lnTo>
                <a:lnTo>
                  <a:pt x="2042" y="15875"/>
                </a:lnTo>
                <a:lnTo>
                  <a:pt x="0" y="25996"/>
                </a:lnTo>
                <a:lnTo>
                  <a:pt x="2042" y="36120"/>
                </a:lnTo>
                <a:lnTo>
                  <a:pt x="7612" y="44388"/>
                </a:lnTo>
                <a:lnTo>
                  <a:pt x="15875" y="49962"/>
                </a:lnTo>
                <a:lnTo>
                  <a:pt x="25996" y="52006"/>
                </a:lnTo>
                <a:close/>
              </a:path>
            </a:pathLst>
          </a:custGeom>
          <a:ln w="13309">
            <a:solidFill>
              <a:srgbClr val="FFFFFF"/>
            </a:solidFill>
          </a:ln>
        </p:spPr>
        <p:txBody>
          <a:bodyPr wrap="square" lIns="0" tIns="0" rIns="0" bIns="0" rtlCol="0"/>
          <a:lstStyle/>
          <a:p>
            <a:endParaRPr sz="1984" dirty="0"/>
          </a:p>
        </p:txBody>
      </p:sp>
      <p:sp>
        <p:nvSpPr>
          <p:cNvPr id="12" name="Rectangle 2"/>
          <p:cNvSpPr>
            <a:spLocks noGrp="1" noChangeArrowheads="1"/>
          </p:cNvSpPr>
          <p:nvPr>
            <p:ph type="title"/>
          </p:nvPr>
        </p:nvSpPr>
        <p:spPr bwMode="auto">
          <a:xfrm>
            <a:off x="704849" y="666084"/>
            <a:ext cx="7956265" cy="41549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ru-RU" sz="2300" i="0" u="none" strike="noStrike" cap="none" normalizeH="0" baseline="0" dirty="0">
                <a:ln>
                  <a:noFill/>
                </a:ln>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VIAJE A RUSIA - FÁCIL Y CONVENIENTE</a:t>
            </a:r>
            <a:r>
              <a:rPr kumimoji="0" lang="ru-RU" altLang="ru-RU" sz="2300" i="0" u="none" strike="noStrike" cap="none" normalizeH="0" baseline="0" dirty="0">
                <a:ln>
                  <a:noFill/>
                </a:ln>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 </a:t>
            </a:r>
          </a:p>
        </p:txBody>
      </p:sp>
      <p:sp>
        <p:nvSpPr>
          <p:cNvPr id="41" name="Rectangle 4"/>
          <p:cNvSpPr>
            <a:spLocks noChangeArrowheads="1"/>
          </p:cNvSpPr>
          <p:nvPr/>
        </p:nvSpPr>
        <p:spPr bwMode="auto">
          <a:xfrm>
            <a:off x="0" y="55088"/>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ru-RU" sz="1800" b="0" i="0" u="none" strike="noStrike" cap="none" normalizeH="0" baseline="0" dirty="0">
              <a:ln>
                <a:noFill/>
              </a:ln>
              <a:solidFill>
                <a:schemeClr val="tx1"/>
              </a:solidFill>
              <a:effectLst/>
              <a:latin typeface="Arial" panose="020B0604020202020204" pitchFamily="34" charset="0"/>
            </a:endParaRPr>
          </a:p>
        </p:txBody>
      </p:sp>
      <p:sp>
        <p:nvSpPr>
          <p:cNvPr id="7" name="object 7"/>
          <p:cNvSpPr txBox="1"/>
          <p:nvPr/>
        </p:nvSpPr>
        <p:spPr>
          <a:xfrm>
            <a:off x="6768832" y="2384720"/>
            <a:ext cx="1418467" cy="307777"/>
          </a:xfrm>
          <a:prstGeom prst="rect">
            <a:avLst/>
          </a:prstGeom>
        </p:spPr>
        <p:txBody>
          <a:bodyPr vert="horz" wrap="square" lIns="0" tIns="0" rIns="0" bIns="0" rtlCol="0">
            <a:spAutoFit/>
          </a:bodyPr>
          <a:lstStyle/>
          <a:p>
            <a:pPr marL="23099">
              <a:lnSpc>
                <a:spcPts val="1202"/>
              </a:lnSpc>
            </a:pP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Finland</a:t>
            </a:r>
            <a:r>
              <a:rPr lang="en-US"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ia</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9599">
              <a:lnSpc>
                <a:spcPts val="1202"/>
              </a:lnSpc>
            </a:pP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1 h 40</a:t>
            </a:r>
            <a:r>
              <a:rPr sz="1200" b="1" spc="-94"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min</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object 15"/>
          <p:cNvSpPr txBox="1"/>
          <p:nvPr/>
        </p:nvSpPr>
        <p:spPr>
          <a:xfrm>
            <a:off x="7762463" y="6269038"/>
            <a:ext cx="1428787" cy="307777"/>
          </a:xfrm>
          <a:prstGeom prst="rect">
            <a:avLst/>
          </a:prstGeom>
        </p:spPr>
        <p:txBody>
          <a:bodyPr vert="horz" wrap="square" lIns="0" tIns="0" rIns="0" bIns="0" rtlCol="0">
            <a:spAutoFit/>
          </a:bodyPr>
          <a:lstStyle/>
          <a:p>
            <a:pPr marL="18199">
              <a:lnSpc>
                <a:spcPts val="1202"/>
              </a:lnSpc>
            </a:pPr>
            <a:r>
              <a:rPr sz="1200" b="1"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Gre</a:t>
            </a:r>
            <a:r>
              <a:rPr lang="es-ES"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cia</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20999" marR="226086" indent="-7700">
              <a:lnSpc>
                <a:spcPts val="1146"/>
              </a:lnSpc>
              <a:spcBef>
                <a:spcPts val="72"/>
              </a:spcBef>
            </a:pP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3</a:t>
            </a:r>
            <a:r>
              <a:rPr sz="1200" b="1" spc="-11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h</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object 38"/>
          <p:cNvSpPr txBox="1"/>
          <p:nvPr/>
        </p:nvSpPr>
        <p:spPr>
          <a:xfrm>
            <a:off x="6630749" y="5207189"/>
            <a:ext cx="1131714" cy="307777"/>
          </a:xfrm>
          <a:prstGeom prst="rect">
            <a:avLst/>
          </a:prstGeom>
        </p:spPr>
        <p:txBody>
          <a:bodyPr vert="horz" wrap="square" lIns="0" tIns="0" rIns="0" bIns="0" rtlCol="0">
            <a:spAutoFit/>
          </a:bodyPr>
          <a:lstStyle/>
          <a:p>
            <a:pPr marL="13999">
              <a:lnSpc>
                <a:spcPts val="1202"/>
              </a:lnSpc>
            </a:pP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Austria</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22399">
              <a:lnSpc>
                <a:spcPts val="1202"/>
              </a:lnSpc>
            </a:pP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 h 30</a:t>
            </a:r>
            <a:r>
              <a:rPr sz="1200" b="1" spc="-94"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min</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object 13"/>
          <p:cNvSpPr txBox="1"/>
          <p:nvPr/>
        </p:nvSpPr>
        <p:spPr>
          <a:xfrm>
            <a:off x="6264982" y="6093782"/>
            <a:ext cx="1180267" cy="307777"/>
          </a:xfrm>
          <a:prstGeom prst="rect">
            <a:avLst/>
          </a:prstGeom>
        </p:spPr>
        <p:txBody>
          <a:bodyPr vert="horz" wrap="square" lIns="0" tIns="0" rIns="0" bIns="0" rtlCol="0">
            <a:spAutoFit/>
          </a:bodyPr>
          <a:lstStyle/>
          <a:p>
            <a:pPr marL="21699">
              <a:lnSpc>
                <a:spcPts val="1202"/>
              </a:lnSpc>
            </a:pP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Ital</a:t>
            </a:r>
            <a:r>
              <a:rPr lang="es-ES"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ia</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20999">
              <a:lnSpc>
                <a:spcPts val="1202"/>
              </a:lnSpc>
            </a:pP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3 h 30</a:t>
            </a:r>
            <a:r>
              <a:rPr sz="1200" b="1" spc="-94"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min</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object 11"/>
          <p:cNvSpPr txBox="1"/>
          <p:nvPr/>
        </p:nvSpPr>
        <p:spPr>
          <a:xfrm>
            <a:off x="6125780" y="4913007"/>
            <a:ext cx="1080562" cy="307777"/>
          </a:xfrm>
          <a:prstGeom prst="rect">
            <a:avLst/>
          </a:prstGeom>
        </p:spPr>
        <p:txBody>
          <a:bodyPr vert="horz" wrap="square" lIns="0" tIns="0" rIns="0" bIns="0" rtlCol="0">
            <a:spAutoFit/>
          </a:bodyPr>
          <a:lstStyle/>
          <a:p>
            <a:pPr marL="17499">
              <a:lnSpc>
                <a:spcPts val="1202"/>
              </a:lnSpc>
            </a:pPr>
            <a:r>
              <a:rPr lang="es-ES" sz="1200"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Alemania</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lnSpc>
                <a:spcPts val="1202"/>
              </a:lnSpc>
            </a:pPr>
            <a:r>
              <a:rPr lang="en-US"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3 h</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object 26"/>
          <p:cNvSpPr/>
          <p:nvPr/>
        </p:nvSpPr>
        <p:spPr>
          <a:xfrm>
            <a:off x="7688759" y="3684018"/>
            <a:ext cx="1160550" cy="2672485"/>
          </a:xfrm>
          <a:custGeom>
            <a:avLst/>
            <a:gdLst/>
            <a:ahLst/>
            <a:cxnLst/>
            <a:rect l="l" t="t" r="r" b="b"/>
            <a:pathLst>
              <a:path w="1052829" h="2424429">
                <a:moveTo>
                  <a:pt x="0" y="2423972"/>
                </a:moveTo>
                <a:lnTo>
                  <a:pt x="1052423" y="0"/>
                </a:lnTo>
              </a:path>
            </a:pathLst>
          </a:custGeom>
          <a:ln w="13309">
            <a:solidFill>
              <a:srgbClr val="F50000"/>
            </a:solidFill>
          </a:ln>
        </p:spPr>
        <p:txBody>
          <a:bodyPr wrap="square" lIns="0" tIns="0" rIns="0" bIns="0" rtlCol="0"/>
          <a:lstStyle/>
          <a:p>
            <a:endParaRPr sz="1984" dirty="0"/>
          </a:p>
        </p:txBody>
      </p:sp>
      <p:sp>
        <p:nvSpPr>
          <p:cNvPr id="9" name="object 9"/>
          <p:cNvSpPr txBox="1"/>
          <p:nvPr/>
        </p:nvSpPr>
        <p:spPr>
          <a:xfrm>
            <a:off x="4753370" y="4140061"/>
            <a:ext cx="1491663" cy="800219"/>
          </a:xfrm>
          <a:prstGeom prst="rect">
            <a:avLst/>
          </a:prstGeom>
        </p:spPr>
        <p:txBody>
          <a:bodyPr vert="horz" wrap="square" lIns="0" tIns="0" rIns="0" bIns="0" rtlCol="0">
            <a:spAutoFit/>
          </a:bodyPr>
          <a:lstStyle/>
          <a:p>
            <a:pPr marL="18199">
              <a:lnSpc>
                <a:spcPts val="1202"/>
              </a:lnSpc>
            </a:pP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Gr</a:t>
            </a:r>
            <a:r>
              <a:rPr lang="en-US"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an Breta</a:t>
            </a:r>
            <a:r>
              <a:rPr lang="es-ES"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ña</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20999">
              <a:lnSpc>
                <a:spcPts val="1202"/>
              </a:lnSpc>
            </a:pP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3 h 30</a:t>
            </a:r>
            <a:r>
              <a:rPr sz="1200" b="1" spc="-94"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min</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spcBef>
                <a:spcPts val="44"/>
              </a:spcBef>
            </a:pP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256186">
              <a:lnSpc>
                <a:spcPts val="1202"/>
              </a:lnSpc>
            </a:pPr>
            <a:r>
              <a:rPr lang="es-ES"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Paises Bajos</a:t>
            </a:r>
          </a:p>
          <a:p>
            <a:pPr marL="256186">
              <a:lnSpc>
                <a:spcPts val="1202"/>
              </a:lnSpc>
            </a:pP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3 h 15</a:t>
            </a:r>
            <a:r>
              <a:rPr sz="1200" b="1" spc="-94"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min</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object 10"/>
          <p:cNvSpPr txBox="1"/>
          <p:nvPr/>
        </p:nvSpPr>
        <p:spPr>
          <a:xfrm>
            <a:off x="4760906" y="5278279"/>
            <a:ext cx="908534" cy="333425"/>
          </a:xfrm>
          <a:prstGeom prst="rect">
            <a:avLst/>
          </a:prstGeom>
        </p:spPr>
        <p:txBody>
          <a:bodyPr vert="horz" wrap="square" lIns="0" tIns="0" rIns="0" bIns="0" rtlCol="0">
            <a:spAutoFit/>
          </a:bodyPr>
          <a:lstStyle/>
          <a:p>
            <a:pPr marL="23799">
              <a:lnSpc>
                <a:spcPts val="1251"/>
              </a:lnSpc>
            </a:pPr>
            <a:r>
              <a:rPr sz="1200" b="1"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Franc</a:t>
            </a:r>
            <a:r>
              <a:rPr lang="es-ES" sz="1200" b="1" spc="-1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ia</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lnSpc>
                <a:spcPts val="1251"/>
              </a:lnSpc>
            </a:pP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4</a:t>
            </a:r>
            <a:r>
              <a:rPr sz="1200" b="1" spc="-11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h</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object 14"/>
          <p:cNvSpPr txBox="1"/>
          <p:nvPr/>
        </p:nvSpPr>
        <p:spPr>
          <a:xfrm>
            <a:off x="5050971" y="6075401"/>
            <a:ext cx="1063389" cy="333425"/>
          </a:xfrm>
          <a:prstGeom prst="rect">
            <a:avLst/>
          </a:prstGeom>
        </p:spPr>
        <p:txBody>
          <a:bodyPr vert="horz" wrap="square" lIns="0" tIns="0" rIns="0" bIns="0" rtlCol="0">
            <a:spAutoFit/>
          </a:bodyPr>
          <a:lstStyle/>
          <a:p>
            <a:pPr marL="23099">
              <a:lnSpc>
                <a:spcPts val="1251"/>
              </a:lnSpc>
            </a:pPr>
            <a:r>
              <a:rPr lang="es-ES"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España</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lnSpc>
                <a:spcPts val="1251"/>
              </a:lnSpc>
            </a:pP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4 h 45</a:t>
            </a:r>
            <a:r>
              <a:rPr sz="1200" b="1" spc="-94"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min</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object 20"/>
          <p:cNvSpPr/>
          <p:nvPr/>
        </p:nvSpPr>
        <p:spPr>
          <a:xfrm>
            <a:off x="5358869" y="3677672"/>
            <a:ext cx="3496350" cy="848364"/>
          </a:xfrm>
          <a:custGeom>
            <a:avLst/>
            <a:gdLst/>
            <a:ahLst/>
            <a:cxnLst/>
            <a:rect l="l" t="t" r="r" b="b"/>
            <a:pathLst>
              <a:path w="3171825" h="769620">
                <a:moveTo>
                  <a:pt x="0" y="769366"/>
                </a:moveTo>
                <a:lnTo>
                  <a:pt x="3171342" y="0"/>
                </a:lnTo>
              </a:path>
            </a:pathLst>
          </a:custGeom>
          <a:ln w="13309">
            <a:solidFill>
              <a:srgbClr val="F50000"/>
            </a:solidFill>
          </a:ln>
        </p:spPr>
        <p:txBody>
          <a:bodyPr wrap="square" lIns="0" tIns="0" rIns="0" bIns="0" rtlCol="0"/>
          <a:lstStyle/>
          <a:p>
            <a:endParaRPr sz="1984" dirty="0"/>
          </a:p>
        </p:txBody>
      </p:sp>
      <p:sp>
        <p:nvSpPr>
          <p:cNvPr id="18" name="object 18"/>
          <p:cNvSpPr/>
          <p:nvPr/>
        </p:nvSpPr>
        <p:spPr>
          <a:xfrm>
            <a:off x="5541370" y="3684016"/>
            <a:ext cx="3308058" cy="2345599"/>
          </a:xfrm>
          <a:custGeom>
            <a:avLst/>
            <a:gdLst/>
            <a:ahLst/>
            <a:cxnLst/>
            <a:rect l="l" t="t" r="r" b="b"/>
            <a:pathLst>
              <a:path w="3001009" h="2127885">
                <a:moveTo>
                  <a:pt x="0" y="2127745"/>
                </a:moveTo>
                <a:lnTo>
                  <a:pt x="3000502" y="0"/>
                </a:lnTo>
              </a:path>
            </a:pathLst>
          </a:custGeom>
          <a:ln w="13309">
            <a:solidFill>
              <a:srgbClr val="F50000"/>
            </a:solidFill>
          </a:ln>
        </p:spPr>
        <p:txBody>
          <a:bodyPr wrap="square" lIns="0" tIns="0" rIns="0" bIns="0" rtlCol="0"/>
          <a:lstStyle/>
          <a:p>
            <a:endParaRPr sz="1984" dirty="0"/>
          </a:p>
        </p:txBody>
      </p:sp>
      <p:sp>
        <p:nvSpPr>
          <p:cNvPr id="8" name="object 8"/>
          <p:cNvSpPr txBox="1"/>
          <p:nvPr/>
        </p:nvSpPr>
        <p:spPr>
          <a:xfrm>
            <a:off x="6904362" y="3280565"/>
            <a:ext cx="1186319" cy="307777"/>
          </a:xfrm>
          <a:prstGeom prst="rect">
            <a:avLst/>
          </a:prstGeom>
        </p:spPr>
        <p:txBody>
          <a:bodyPr vert="horz" wrap="square" lIns="0" tIns="0" rIns="0" bIns="0" rtlCol="0">
            <a:spAutoFit/>
          </a:bodyPr>
          <a:lstStyle/>
          <a:p>
            <a:pPr marL="23099">
              <a:lnSpc>
                <a:spcPts val="1202"/>
              </a:lnSpc>
            </a:pP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Estonia</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9599">
              <a:lnSpc>
                <a:spcPts val="1202"/>
              </a:lnSpc>
            </a:pP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1 h 30</a:t>
            </a:r>
            <a:r>
              <a:rPr sz="1200" b="1" spc="-94"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min</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object 16"/>
          <p:cNvSpPr/>
          <p:nvPr/>
        </p:nvSpPr>
        <p:spPr>
          <a:xfrm>
            <a:off x="6381748" y="3684009"/>
            <a:ext cx="2467394" cy="1189249"/>
          </a:xfrm>
          <a:custGeom>
            <a:avLst/>
            <a:gdLst/>
            <a:ahLst/>
            <a:cxnLst/>
            <a:rect l="l" t="t" r="r" b="b"/>
            <a:pathLst>
              <a:path w="2238375" h="1078864">
                <a:moveTo>
                  <a:pt x="0" y="1078674"/>
                </a:moveTo>
                <a:lnTo>
                  <a:pt x="2238121" y="0"/>
                </a:lnTo>
              </a:path>
            </a:pathLst>
          </a:custGeom>
          <a:ln w="13309">
            <a:solidFill>
              <a:srgbClr val="F50000"/>
            </a:solidFill>
          </a:ln>
        </p:spPr>
        <p:txBody>
          <a:bodyPr wrap="square" lIns="0" tIns="0" rIns="0" bIns="0" rtlCol="0"/>
          <a:lstStyle/>
          <a:p>
            <a:endParaRPr sz="1984" dirty="0"/>
          </a:p>
        </p:txBody>
      </p:sp>
      <p:sp>
        <p:nvSpPr>
          <p:cNvPr id="22" name="object 22"/>
          <p:cNvSpPr/>
          <p:nvPr/>
        </p:nvSpPr>
        <p:spPr>
          <a:xfrm>
            <a:off x="7448611" y="2829778"/>
            <a:ext cx="1400640" cy="841364"/>
          </a:xfrm>
          <a:custGeom>
            <a:avLst/>
            <a:gdLst/>
            <a:ahLst/>
            <a:cxnLst/>
            <a:rect l="l" t="t" r="r" b="b"/>
            <a:pathLst>
              <a:path w="1270634" h="763270">
                <a:moveTo>
                  <a:pt x="0" y="0"/>
                </a:moveTo>
                <a:lnTo>
                  <a:pt x="1270279" y="762736"/>
                </a:lnTo>
              </a:path>
            </a:pathLst>
          </a:custGeom>
          <a:ln w="13309">
            <a:solidFill>
              <a:srgbClr val="F50000"/>
            </a:solidFill>
          </a:ln>
        </p:spPr>
        <p:txBody>
          <a:bodyPr wrap="square" lIns="0" tIns="0" rIns="0" bIns="0" rtlCol="0"/>
          <a:lstStyle/>
          <a:p>
            <a:endParaRPr sz="1984" dirty="0"/>
          </a:p>
        </p:txBody>
      </p:sp>
      <p:sp>
        <p:nvSpPr>
          <p:cNvPr id="34" name="object 34"/>
          <p:cNvSpPr/>
          <p:nvPr/>
        </p:nvSpPr>
        <p:spPr>
          <a:xfrm>
            <a:off x="5458153" y="3684020"/>
            <a:ext cx="3391354" cy="1542034"/>
          </a:xfrm>
          <a:custGeom>
            <a:avLst/>
            <a:gdLst/>
            <a:ahLst/>
            <a:cxnLst/>
            <a:rect l="l" t="t" r="r" b="b"/>
            <a:pathLst>
              <a:path w="3076575" h="1398904">
                <a:moveTo>
                  <a:pt x="0" y="1398409"/>
                </a:moveTo>
                <a:lnTo>
                  <a:pt x="3075990" y="0"/>
                </a:lnTo>
              </a:path>
            </a:pathLst>
          </a:custGeom>
          <a:ln w="13309">
            <a:solidFill>
              <a:srgbClr val="F50000"/>
            </a:solidFill>
          </a:ln>
        </p:spPr>
        <p:txBody>
          <a:bodyPr wrap="square" lIns="0" tIns="0" rIns="0" bIns="0" rtlCol="0"/>
          <a:lstStyle/>
          <a:p>
            <a:endParaRPr sz="1984" dirty="0"/>
          </a:p>
        </p:txBody>
      </p:sp>
    </p:spTree>
    <p:extLst>
      <p:ext uri="{BB962C8B-B14F-4D97-AF65-F5344CB8AC3E}">
        <p14:creationId xmlns:p14="http://schemas.microsoft.com/office/powerpoint/2010/main" xmlns="" val="100202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26">
            <a:extLst>
              <a:ext uri="{FF2B5EF4-FFF2-40B4-BE49-F238E27FC236}">
                <a16:creationId xmlns:a16="http://schemas.microsoft.com/office/drawing/2014/main" xmlns="" id="{CDDBA5F8-6CFA-4F01-A26F-60F85E021F5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19"/>
            <a:ext cx="10691813" cy="7558636"/>
          </a:xfrm>
          <a:prstGeom prst="rect">
            <a:avLst/>
          </a:prstGeom>
        </p:spPr>
      </p:pic>
      <p:sp>
        <p:nvSpPr>
          <p:cNvPr id="2" name="object 2"/>
          <p:cNvSpPr txBox="1">
            <a:spLocks noGrp="1"/>
          </p:cNvSpPr>
          <p:nvPr>
            <p:ph type="title"/>
          </p:nvPr>
        </p:nvSpPr>
        <p:spPr>
          <a:xfrm>
            <a:off x="812406" y="751816"/>
            <a:ext cx="8097952" cy="353943"/>
          </a:xfrm>
          <a:prstGeom prst="rect">
            <a:avLst/>
          </a:prstGeom>
        </p:spPr>
        <p:txBody>
          <a:bodyPr vert="horz" wrap="square" lIns="0" tIns="0" rIns="0" bIns="0" rtlCol="0" anchor="ctr">
            <a:spAutoFit/>
          </a:bodyPr>
          <a:lstStyle/>
          <a:p>
            <a:pPr marL="13999">
              <a:lnSpc>
                <a:spcPct val="100000"/>
              </a:lnSpc>
            </a:pPr>
            <a:r>
              <a:rPr lang="es-ES" altLang="ru-RU" sz="23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VIAJE A RUSIA - FÁCIL Y CONVENIENTE</a:t>
            </a:r>
            <a:r>
              <a:rPr lang="ru-RU" altLang="ru-RU" sz="23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endParaRPr sz="2300" b="1" spc="-2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object 4"/>
          <p:cNvSpPr txBox="1"/>
          <p:nvPr/>
        </p:nvSpPr>
        <p:spPr>
          <a:xfrm>
            <a:off x="1054879" y="1952327"/>
            <a:ext cx="2730794" cy="2954655"/>
          </a:xfrm>
          <a:prstGeom prst="rect">
            <a:avLst/>
          </a:prstGeom>
        </p:spPr>
        <p:txBody>
          <a:bodyPr vert="horz" wrap="square" lIns="0" tIns="0" rIns="0" bIns="0" rtlCol="0">
            <a:spAutoFit/>
          </a:bodyPr>
          <a:lstStyle/>
          <a:p>
            <a:pPr marL="13999" algn="ctr"/>
            <a:r>
              <a:rPr sz="1600"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a:t>
            </a:r>
            <a:r>
              <a:rPr lang="es-ES" sz="1600"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lojamiento</a:t>
            </a:r>
            <a:endParaRPr lang="en-US" sz="1600"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lgn="ctr"/>
            <a:endParaRPr lang="en-US" sz="1600"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lgn="ctr"/>
            <a:r>
              <a:rPr lang="es-ES" sz="1600" dirty="0">
                <a:solidFill>
                  <a:schemeClr val="bg2">
                    <a:lumMod val="25000"/>
                  </a:schemeClr>
                </a:solidFill>
              </a:rPr>
              <a:t/>
            </a:r>
            <a:br>
              <a:rPr lang="es-ES" sz="1600" dirty="0">
                <a:solidFill>
                  <a:schemeClr val="bg2">
                    <a:lumMod val="25000"/>
                  </a:schemeClr>
                </a:solidFill>
              </a:rPr>
            </a:br>
            <a:r>
              <a:rPr lang="es-ES" sz="16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27.505 </a:t>
            </a:r>
            <a:r>
              <a:rPr lang="es-E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opciones de alojamiento, incluidos hoteles, hostales y apartamentos privados</a:t>
            </a:r>
            <a:endParaRPr lang="en-US" sz="1600"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lgn="ctr"/>
            <a:r>
              <a:rPr lang="en-US" sz="16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6 </a:t>
            </a:r>
            <a:r>
              <a:rPr lang="en-US" sz="1600"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678</a:t>
            </a:r>
            <a:r>
              <a:rPr lang="en-US" sz="1600" b="1" spc="-105"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en-US" sz="16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apartamentos</a:t>
            </a:r>
            <a:endPar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ctr">
              <a:lnSpc>
                <a:spcPct val="100000"/>
              </a:lnSpc>
            </a:pPr>
            <a:endPar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lgn="ctr"/>
            <a:r>
              <a:rPr lang="en-US" sz="16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6 </a:t>
            </a:r>
            <a:r>
              <a:rPr lang="en-US" sz="1600" b="1"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835</a:t>
            </a:r>
            <a:r>
              <a:rPr lang="en-US" sz="1600" b="1" spc="-105"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hoteles</a:t>
            </a:r>
          </a:p>
          <a:p>
            <a:pPr marL="13999" algn="ctr"/>
            <a:endPar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3999" algn="ctr"/>
            <a:endParaRPr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object 12"/>
          <p:cNvSpPr/>
          <p:nvPr/>
        </p:nvSpPr>
        <p:spPr>
          <a:xfrm>
            <a:off x="1146086" y="6603404"/>
            <a:ext cx="2519892" cy="0"/>
          </a:xfrm>
          <a:custGeom>
            <a:avLst/>
            <a:gdLst/>
            <a:ahLst/>
            <a:cxnLst/>
            <a:rect l="l" t="t" r="r" b="b"/>
            <a:pathLst>
              <a:path w="2286000">
                <a:moveTo>
                  <a:pt x="2286000" y="0"/>
                </a:moveTo>
                <a:lnTo>
                  <a:pt x="0" y="0"/>
                </a:lnTo>
              </a:path>
            </a:pathLst>
          </a:custGeom>
          <a:ln w="25400">
            <a:solidFill>
              <a:srgbClr val="0000AF"/>
            </a:solidFill>
          </a:ln>
        </p:spPr>
        <p:txBody>
          <a:bodyPr wrap="square" lIns="0" tIns="0" rIns="0" bIns="0" rtlCol="0"/>
          <a:lstStyle/>
          <a:p>
            <a:endParaRPr sz="1984" dirty="0"/>
          </a:p>
        </p:txBody>
      </p:sp>
      <p:sp>
        <p:nvSpPr>
          <p:cNvPr id="13" name="object 13"/>
          <p:cNvSpPr/>
          <p:nvPr/>
        </p:nvSpPr>
        <p:spPr>
          <a:xfrm>
            <a:off x="7025834" y="4923477"/>
            <a:ext cx="2519892" cy="0"/>
          </a:xfrm>
          <a:custGeom>
            <a:avLst/>
            <a:gdLst/>
            <a:ahLst/>
            <a:cxnLst/>
            <a:rect l="l" t="t" r="r" b="b"/>
            <a:pathLst>
              <a:path w="2286000">
                <a:moveTo>
                  <a:pt x="2286000" y="0"/>
                </a:moveTo>
                <a:lnTo>
                  <a:pt x="0" y="0"/>
                </a:lnTo>
              </a:path>
            </a:pathLst>
          </a:custGeom>
          <a:ln w="25400">
            <a:solidFill>
              <a:srgbClr val="0000AF"/>
            </a:solidFill>
          </a:ln>
        </p:spPr>
        <p:txBody>
          <a:bodyPr wrap="square" lIns="0" tIns="0" rIns="0" bIns="0" rtlCol="0"/>
          <a:lstStyle/>
          <a:p>
            <a:endParaRPr sz="1984" dirty="0"/>
          </a:p>
        </p:txBody>
      </p:sp>
      <p:sp>
        <p:nvSpPr>
          <p:cNvPr id="14" name="object 14"/>
          <p:cNvSpPr/>
          <p:nvPr/>
        </p:nvSpPr>
        <p:spPr>
          <a:xfrm>
            <a:off x="4085960" y="6603404"/>
            <a:ext cx="2519892" cy="0"/>
          </a:xfrm>
          <a:custGeom>
            <a:avLst/>
            <a:gdLst/>
            <a:ahLst/>
            <a:cxnLst/>
            <a:rect l="l" t="t" r="r" b="b"/>
            <a:pathLst>
              <a:path w="2286000">
                <a:moveTo>
                  <a:pt x="2286000" y="0"/>
                </a:moveTo>
                <a:lnTo>
                  <a:pt x="0" y="0"/>
                </a:lnTo>
              </a:path>
            </a:pathLst>
          </a:custGeom>
          <a:ln w="25400">
            <a:solidFill>
              <a:srgbClr val="0000AF"/>
            </a:solidFill>
          </a:ln>
        </p:spPr>
        <p:txBody>
          <a:bodyPr wrap="square" lIns="0" tIns="0" rIns="0" bIns="0" rtlCol="0"/>
          <a:lstStyle/>
          <a:p>
            <a:endParaRPr sz="1984" dirty="0"/>
          </a:p>
        </p:txBody>
      </p:sp>
      <p:sp>
        <p:nvSpPr>
          <p:cNvPr id="15" name="object 15"/>
          <p:cNvSpPr/>
          <p:nvPr/>
        </p:nvSpPr>
        <p:spPr>
          <a:xfrm>
            <a:off x="4085960" y="4923477"/>
            <a:ext cx="2519892" cy="0"/>
          </a:xfrm>
          <a:custGeom>
            <a:avLst/>
            <a:gdLst/>
            <a:ahLst/>
            <a:cxnLst/>
            <a:rect l="l" t="t" r="r" b="b"/>
            <a:pathLst>
              <a:path w="2286000">
                <a:moveTo>
                  <a:pt x="2286000" y="0"/>
                </a:moveTo>
                <a:lnTo>
                  <a:pt x="0" y="0"/>
                </a:lnTo>
              </a:path>
            </a:pathLst>
          </a:custGeom>
          <a:ln w="25400">
            <a:solidFill>
              <a:srgbClr val="0000AF"/>
            </a:solidFill>
          </a:ln>
        </p:spPr>
        <p:txBody>
          <a:bodyPr wrap="square" lIns="0" tIns="0" rIns="0" bIns="0" rtlCol="0"/>
          <a:lstStyle/>
          <a:p>
            <a:endParaRPr sz="1984" dirty="0"/>
          </a:p>
        </p:txBody>
      </p:sp>
      <p:sp>
        <p:nvSpPr>
          <p:cNvPr id="16" name="object 16"/>
          <p:cNvSpPr/>
          <p:nvPr/>
        </p:nvSpPr>
        <p:spPr>
          <a:xfrm>
            <a:off x="4085960" y="3411542"/>
            <a:ext cx="2519892" cy="0"/>
          </a:xfrm>
          <a:custGeom>
            <a:avLst/>
            <a:gdLst/>
            <a:ahLst/>
            <a:cxnLst/>
            <a:rect l="l" t="t" r="r" b="b"/>
            <a:pathLst>
              <a:path w="2286000">
                <a:moveTo>
                  <a:pt x="2286000" y="0"/>
                </a:moveTo>
                <a:lnTo>
                  <a:pt x="0" y="0"/>
                </a:lnTo>
              </a:path>
            </a:pathLst>
          </a:custGeom>
          <a:ln w="25400">
            <a:solidFill>
              <a:srgbClr val="0000AF"/>
            </a:solidFill>
          </a:ln>
        </p:spPr>
        <p:txBody>
          <a:bodyPr wrap="square" lIns="0" tIns="0" rIns="0" bIns="0" rtlCol="0"/>
          <a:lstStyle/>
          <a:p>
            <a:endParaRPr sz="1984" dirty="0"/>
          </a:p>
        </p:txBody>
      </p:sp>
      <p:sp>
        <p:nvSpPr>
          <p:cNvPr id="17" name="object 17"/>
          <p:cNvSpPr/>
          <p:nvPr/>
        </p:nvSpPr>
        <p:spPr>
          <a:xfrm>
            <a:off x="7027234" y="6603404"/>
            <a:ext cx="2519892" cy="0"/>
          </a:xfrm>
          <a:custGeom>
            <a:avLst/>
            <a:gdLst/>
            <a:ahLst/>
            <a:cxnLst/>
            <a:rect l="l" t="t" r="r" b="b"/>
            <a:pathLst>
              <a:path w="2286000">
                <a:moveTo>
                  <a:pt x="2286000" y="0"/>
                </a:moveTo>
                <a:lnTo>
                  <a:pt x="0" y="0"/>
                </a:lnTo>
              </a:path>
            </a:pathLst>
          </a:custGeom>
          <a:ln w="25400">
            <a:solidFill>
              <a:srgbClr val="0000AF"/>
            </a:solidFill>
          </a:ln>
        </p:spPr>
        <p:txBody>
          <a:bodyPr wrap="square" lIns="0" tIns="0" rIns="0" bIns="0" rtlCol="0"/>
          <a:lstStyle/>
          <a:p>
            <a:endParaRPr sz="1984" dirty="0"/>
          </a:p>
        </p:txBody>
      </p:sp>
      <p:sp>
        <p:nvSpPr>
          <p:cNvPr id="18" name="object 18"/>
          <p:cNvSpPr/>
          <p:nvPr/>
        </p:nvSpPr>
        <p:spPr>
          <a:xfrm>
            <a:off x="7025834" y="3411542"/>
            <a:ext cx="2519892" cy="0"/>
          </a:xfrm>
          <a:custGeom>
            <a:avLst/>
            <a:gdLst/>
            <a:ahLst/>
            <a:cxnLst/>
            <a:rect l="l" t="t" r="r" b="b"/>
            <a:pathLst>
              <a:path w="2286000">
                <a:moveTo>
                  <a:pt x="2286000" y="0"/>
                </a:moveTo>
                <a:lnTo>
                  <a:pt x="0" y="0"/>
                </a:lnTo>
              </a:path>
            </a:pathLst>
          </a:custGeom>
          <a:ln w="25400">
            <a:solidFill>
              <a:srgbClr val="0000AF"/>
            </a:solidFill>
          </a:ln>
        </p:spPr>
        <p:txBody>
          <a:bodyPr wrap="square" lIns="0" tIns="0" rIns="0" bIns="0" rtlCol="0"/>
          <a:lstStyle/>
          <a:p>
            <a:endParaRPr sz="1984" dirty="0"/>
          </a:p>
        </p:txBody>
      </p:sp>
      <p:sp>
        <p:nvSpPr>
          <p:cNvPr id="19" name="object 19"/>
          <p:cNvSpPr txBox="1"/>
          <p:nvPr/>
        </p:nvSpPr>
        <p:spPr>
          <a:xfrm>
            <a:off x="1144687" y="6019472"/>
            <a:ext cx="2640986" cy="738664"/>
          </a:xfrm>
          <a:prstGeom prst="rect">
            <a:avLst/>
          </a:prstGeom>
        </p:spPr>
        <p:txBody>
          <a:bodyPr vert="horz" wrap="square" lIns="0" tIns="0" rIns="0" bIns="0" rtlCol="0">
            <a:spAutoFit/>
          </a:bodyPr>
          <a:lstStyle/>
          <a:p>
            <a:pPr marL="13999" marR="5600"/>
            <a:r>
              <a:rPr lang="es-ES" altLang="ru-RU" sz="1200" dirty="0">
                <a:solidFill>
                  <a:srgbClr val="212121"/>
                </a:solidFill>
                <a:latin typeface="Verdana" panose="020B0604030504040204" pitchFamily="34" charset="0"/>
                <a:ea typeface="Verdana" panose="020B0604030504040204" pitchFamily="34" charset="0"/>
                <a:cs typeface="Verdana" panose="020B0604030504040204" pitchFamily="34" charset="0"/>
              </a:rPr>
              <a:t>Un viaje en transporte público - 0,8 eur, que incluye</a:t>
            </a:r>
            <a:r>
              <a:rPr lang="ru-RU" altLang="ru-RU" sz="1200" dirty="0">
                <a:solidFill>
                  <a:srgbClr val="212121"/>
                </a:solidFill>
                <a:latin typeface="Verdana" panose="020B0604030504040204" pitchFamily="34" charset="0"/>
                <a:ea typeface="Verdana" panose="020B0604030504040204" pitchFamily="34" charset="0"/>
                <a:cs typeface="Verdana" panose="020B0604030504040204" pitchFamily="34" charset="0"/>
              </a:rPr>
              <a:t> </a:t>
            </a:r>
            <a:r>
              <a:rPr lang="es-ES" altLang="ru-RU" sz="1200" dirty="0">
                <a:solidFill>
                  <a:srgbClr val="212121"/>
                </a:solidFill>
                <a:latin typeface="Verdana" panose="020B0604030504040204" pitchFamily="34" charset="0"/>
                <a:ea typeface="Verdana" panose="020B0604030504040204" pitchFamily="34" charset="0"/>
                <a:cs typeface="Verdana" panose="020B0604030504040204" pitchFamily="34" charset="0"/>
              </a:rPr>
              <a:t>intercambios, válido por 90 minutos</a:t>
            </a:r>
            <a:r>
              <a:rPr lang="es-ES" altLang="ru-RU" sz="1200" dirty="0">
                <a:latin typeface="Verdana" panose="020B0604030504040204" pitchFamily="34" charset="0"/>
                <a:ea typeface="Verdana" panose="020B0604030504040204" pitchFamily="34" charset="0"/>
                <a:cs typeface="Verdana" panose="020B0604030504040204" pitchFamily="34" charset="0"/>
              </a:rPr>
              <a:t> </a:t>
            </a:r>
          </a:p>
          <a:p>
            <a:pPr marL="13999" marR="5600"/>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object 20"/>
          <p:cNvSpPr txBox="1"/>
          <p:nvPr/>
        </p:nvSpPr>
        <p:spPr>
          <a:xfrm>
            <a:off x="4071960" y="3089556"/>
            <a:ext cx="2863096" cy="184666"/>
          </a:xfrm>
          <a:prstGeom prst="rect">
            <a:avLst/>
          </a:prstGeom>
        </p:spPr>
        <p:txBody>
          <a:bodyPr vert="horz" wrap="square" lIns="0" tIns="0" rIns="0" bIns="0" rtlCol="0">
            <a:spAutoFit/>
          </a:bodyPr>
          <a:lstStyle/>
          <a:p>
            <a:pPr marL="13999"/>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Una entrada a museo</a:t>
            </a:r>
            <a:r>
              <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5.8</a:t>
            </a:r>
            <a:r>
              <a:rPr sz="1200" spc="-94"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eur</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object 21"/>
          <p:cNvSpPr txBox="1"/>
          <p:nvPr/>
        </p:nvSpPr>
        <p:spPr>
          <a:xfrm>
            <a:off x="4071960" y="6123497"/>
            <a:ext cx="2533892" cy="369332"/>
          </a:xfrm>
          <a:prstGeom prst="rect">
            <a:avLst/>
          </a:prstGeom>
        </p:spPr>
        <p:txBody>
          <a:bodyPr vert="horz" wrap="square" lIns="0" tIns="0" rIns="0" bIns="0" rtlCol="0">
            <a:spAutoFit/>
          </a:bodyPr>
          <a:lstStyle/>
          <a:p>
            <a:pPr marL="13999"/>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La cena con vino y postre en un restaurante</a:t>
            </a:r>
            <a:r>
              <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22</a:t>
            </a:r>
            <a:r>
              <a:rPr sz="1200" spc="-11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eur</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object 22"/>
          <p:cNvSpPr txBox="1"/>
          <p:nvPr/>
        </p:nvSpPr>
        <p:spPr>
          <a:xfrm>
            <a:off x="7041750" y="3089556"/>
            <a:ext cx="2533891" cy="184666"/>
          </a:xfrm>
          <a:prstGeom prst="rect">
            <a:avLst/>
          </a:prstGeom>
        </p:spPr>
        <p:txBody>
          <a:bodyPr vert="horz" wrap="square" lIns="0" tIns="0" rIns="0" bIns="0" rtlCol="0">
            <a:spAutoFit/>
          </a:bodyPr>
          <a:lstStyle/>
          <a:p>
            <a:pPr marL="13999"/>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Un capuchino </a:t>
            </a:r>
            <a:r>
              <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2.9</a:t>
            </a:r>
            <a:r>
              <a:rPr sz="1200" spc="-94"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eur</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object 23"/>
          <p:cNvSpPr txBox="1"/>
          <p:nvPr/>
        </p:nvSpPr>
        <p:spPr>
          <a:xfrm>
            <a:off x="4085960" y="4570124"/>
            <a:ext cx="3171319" cy="184666"/>
          </a:xfrm>
          <a:prstGeom prst="rect">
            <a:avLst/>
          </a:prstGeom>
        </p:spPr>
        <p:txBody>
          <a:bodyPr vert="horz" wrap="square" lIns="0" tIns="0" rIns="0" bIns="0" rtlCol="0">
            <a:spAutoFit/>
          </a:bodyPr>
          <a:lstStyle/>
          <a:p>
            <a:pPr marL="13999"/>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Un taxi </a:t>
            </a:r>
            <a:r>
              <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2.9 eur </a:t>
            </a:r>
            <a:r>
              <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per </a:t>
            </a:r>
            <a:r>
              <a:rPr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15</a:t>
            </a:r>
            <a:r>
              <a:rPr sz="1200" spc="-88"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a:t>
            </a:r>
            <a:r>
              <a:rPr lang="es-ES"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in</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object 24"/>
          <p:cNvSpPr txBox="1"/>
          <p:nvPr/>
        </p:nvSpPr>
        <p:spPr>
          <a:xfrm>
            <a:off x="7025834" y="4540278"/>
            <a:ext cx="3145582" cy="184666"/>
          </a:xfrm>
          <a:prstGeom prst="rect">
            <a:avLst/>
          </a:prstGeom>
        </p:spPr>
        <p:txBody>
          <a:bodyPr vert="horz" wrap="square" lIns="0" tIns="0" rIns="0" bIns="0" rtlCol="0">
            <a:spAutoFit/>
          </a:bodyPr>
          <a:lstStyle/>
          <a:p>
            <a:pPr marL="13999"/>
            <a:r>
              <a:rPr lang="es-E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Una entrada para el </a:t>
            </a:r>
            <a:r>
              <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zoo — </a:t>
            </a:r>
            <a:r>
              <a:rPr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5.8</a:t>
            </a:r>
            <a:r>
              <a:rPr sz="1200" spc="-105"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eur</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object 25"/>
          <p:cNvSpPr txBox="1"/>
          <p:nvPr/>
        </p:nvSpPr>
        <p:spPr>
          <a:xfrm>
            <a:off x="7025834" y="6308928"/>
            <a:ext cx="2960647" cy="184666"/>
          </a:xfrm>
          <a:prstGeom prst="rect">
            <a:avLst/>
          </a:prstGeom>
        </p:spPr>
        <p:txBody>
          <a:bodyPr vert="horz" wrap="square" lIns="0" tIns="0" rIns="0" bIns="0" rtlCol="0">
            <a:spAutoFit/>
          </a:bodyPr>
          <a:lstStyle/>
          <a:p>
            <a:pPr marL="13999"/>
            <a:r>
              <a:rPr lang="es-ES"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Una etrada a la opera</a:t>
            </a:r>
            <a:r>
              <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29</a:t>
            </a:r>
            <a:r>
              <a:rPr sz="1200" spc="-99"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sz="1200" spc="-6"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eur</a:t>
            </a:r>
            <a:endParaRPr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74" name="Изображение 73" descr="icon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55200" y="5198948"/>
            <a:ext cx="1101664" cy="591051"/>
          </a:xfrm>
          <a:prstGeom prst="rect">
            <a:avLst/>
          </a:prstGeom>
        </p:spPr>
      </p:pic>
      <p:pic>
        <p:nvPicPr>
          <p:cNvPr id="75" name="Изображение 74" descr="icon6.jpg"/>
          <p:cNvPicPr>
            <a:picLocks noChangeAspect="1"/>
          </p:cNvPicPr>
          <p:nvPr/>
        </p:nvPicPr>
        <p:blipFill>
          <a:blip r:embed="rId4" cstate="print">
            <a:alphaModFix/>
            <a:extLst>
              <a:ext uri="{28A0092B-C50C-407E-A947-70E740481C1C}">
                <a14:useLocalDpi xmlns:a14="http://schemas.microsoft.com/office/drawing/2010/main" xmlns="" val="0"/>
              </a:ext>
            </a:extLst>
          </a:blip>
          <a:stretch>
            <a:fillRect/>
          </a:stretch>
        </p:blipFill>
        <p:spPr>
          <a:xfrm>
            <a:off x="4880101" y="5384934"/>
            <a:ext cx="917610" cy="603976"/>
          </a:xfrm>
          <a:prstGeom prst="rect">
            <a:avLst/>
          </a:prstGeom>
        </p:spPr>
      </p:pic>
      <p:pic>
        <p:nvPicPr>
          <p:cNvPr id="76" name="Изображение 75" descr="icon7.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19651" y="2082421"/>
            <a:ext cx="838510" cy="794526"/>
          </a:xfrm>
          <a:prstGeom prst="rect">
            <a:avLst/>
          </a:prstGeom>
        </p:spPr>
      </p:pic>
      <p:pic>
        <p:nvPicPr>
          <p:cNvPr id="77" name="Изображение 76" descr="icon8.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61382" y="3863750"/>
            <a:ext cx="969047" cy="552569"/>
          </a:xfrm>
          <a:prstGeom prst="rect">
            <a:avLst/>
          </a:prstGeom>
        </p:spPr>
      </p:pic>
      <p:pic>
        <p:nvPicPr>
          <p:cNvPr id="78" name="Изображение 77" descr="icon9.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034640" y="2227552"/>
            <a:ext cx="502277" cy="678202"/>
          </a:xfrm>
          <a:prstGeom prst="rect">
            <a:avLst/>
          </a:prstGeom>
        </p:spPr>
      </p:pic>
      <p:pic>
        <p:nvPicPr>
          <p:cNvPr id="79" name="Изображение 78" descr="icon10.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956868" y="3793951"/>
            <a:ext cx="643820" cy="620633"/>
          </a:xfrm>
          <a:prstGeom prst="rect">
            <a:avLst/>
          </a:prstGeom>
        </p:spPr>
      </p:pic>
      <p:pic>
        <p:nvPicPr>
          <p:cNvPr id="80" name="Изображение 79" descr="icon11.jp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941319" y="5387204"/>
            <a:ext cx="674919" cy="601706"/>
          </a:xfrm>
          <a:prstGeom prst="rect">
            <a:avLst/>
          </a:prstGeom>
        </p:spPr>
      </p:pic>
      <p:sp>
        <p:nvSpPr>
          <p:cNvPr id="6"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745765192"/>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3272</TotalTime>
  <Words>2340</Words>
  <Application>Microsoft Office PowerPoint</Application>
  <PresentationFormat>Произвольный</PresentationFormat>
  <Paragraphs>309</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Alianza de las Ciudades por la Hospitalidad  </vt:lpstr>
      <vt:lpstr>Слайд 2</vt:lpstr>
      <vt:lpstr>El publico de la Copa Mundial de la FIFA™</vt:lpstr>
      <vt:lpstr>Слайд 4</vt:lpstr>
      <vt:lpstr>Rusia - el país anfitrión de la Copa Mundial de la FIFA 2018™</vt:lpstr>
      <vt:lpstr>LA COPA MUNDIAL DE LA FIFA RUSIA 2018™. DECLARACIONES</vt:lpstr>
      <vt:lpstr>NO PIERDA LA OPORTUNIDAD DE VIAJAR EN RUSIA</vt:lpstr>
      <vt:lpstr>VIAJE A RUSIA - FÁCIL Y CONVENIENTE </vt:lpstr>
      <vt:lpstr>VIAJE A RUSIA - FÁCIL Y CONVENIENTE </vt:lpstr>
      <vt:lpstr>VIAJE A RUSIA - FÁCIL Y CONVENIENTE </vt:lpstr>
      <vt:lpstr>ALIANZA DE CUIDADES SEDE</vt:lpstr>
      <vt:lpstr>MOSCÚ </vt:lpstr>
      <vt:lpstr>KALININGRADO</vt:lpstr>
      <vt:lpstr>SAN PETERSBURGO</vt:lpstr>
      <vt:lpstr>VOLGOGRADO</vt:lpstr>
      <vt:lpstr>SAMARA</vt:lpstr>
      <vt:lpstr>Kazán</vt:lpstr>
      <vt:lpstr>SARANSK</vt:lpstr>
      <vt:lpstr>ROSTOV DEL DON</vt:lpstr>
      <vt:lpstr>SOCHI</vt:lpstr>
      <vt:lpstr>EKATERIMBURGO</vt:lpstr>
      <vt:lpstr>Nizhni Novgorod </vt:lpstr>
      <vt:lpstr>RUTAS DE TRANSPORTE DEL PAÍS </vt:lpstr>
      <vt:lpstr>VISITAR LA COPA MUNDIAL DE LA FIFA 2018 ES UNA GRAN OPORTUNIDAD PARA VIAJAR A TRAVÉS DE RUSIA.   LOS INVITADOS DE LA COPA MUNDIAL DISFRUTARÁN DE UNA ENTRADA SIN VISADO Y DE LA POSIBILIDAD DE VISITAR LAS 11 CIUDADES QUE REALIZAN LOS EVENTOS DEL FUTBOL.   UN PAÍS HOSPITALARIO, RICO, MULTINACIONAL, HERMOSO Y MODERNO - USTED DEFINITIVAMENTE ESTARÁ AGRADABLE DE REGRESAR.</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 Шелестова</dc:creator>
  <cp:lastModifiedBy>Igor</cp:lastModifiedBy>
  <cp:revision>229</cp:revision>
  <dcterms:created xsi:type="dcterms:W3CDTF">2016-10-12T11:36:47Z</dcterms:created>
  <dcterms:modified xsi:type="dcterms:W3CDTF">2017-11-09T18:03:18Z</dcterms:modified>
</cp:coreProperties>
</file>