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57" r:id="rId4"/>
    <p:sldId id="284" r:id="rId5"/>
    <p:sldId id="287" r:id="rId6"/>
    <p:sldId id="288" r:id="rId7"/>
    <p:sldId id="285" r:id="rId8"/>
    <p:sldId id="290" r:id="rId9"/>
    <p:sldId id="292" r:id="rId10"/>
    <p:sldId id="289" r:id="rId11"/>
    <p:sldId id="27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E6E6E6"/>
    <a:srgbClr val="6666FF"/>
    <a:srgbClr val="800080"/>
    <a:srgbClr val="400080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5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C97E-27B0-064D-8EFB-F5BF1B244A7D}" type="datetime1">
              <a:rPr lang="ru-RU" smtClean="0"/>
              <a:t>19.10.17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CCF29-9FC3-E340-9DDF-02ACBE3A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53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2BC5-AEF9-FF47-9656-11D610A52911}" type="datetime1">
              <a:rPr lang="ru-RU" smtClean="0"/>
              <a:t>19.10.17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2FA9-159C-8441-AEF0-FC55EF2B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54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2FA9-159C-8441-AEF0-FC55EF2B3C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7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9D5E-D1A9-8040-ADD0-A79EB4128825}" type="datetime1">
              <a:rPr lang="ru-RU" smtClean="0"/>
              <a:t>19.10.17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9E74-5FD2-1741-8D21-6BACE8060D93}" type="datetime1">
              <a:rPr lang="ru-RU" smtClean="0"/>
              <a:t>19.10.17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3707-951A-854B-A06D-4B09949EF59D}" type="datetime1">
              <a:rPr lang="ru-RU" smtClean="0"/>
              <a:t>19.10.17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6BF7-DD39-3441-AE1A-AD3620D22D21}" type="datetime1">
              <a:rPr lang="ru-RU" smtClean="0"/>
              <a:t>19.10.17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580D-C72E-904D-9D65-F8F1D03B8928}" type="datetime1">
              <a:rPr lang="ru-RU" smtClean="0"/>
              <a:t>19.10.17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0FD1-1760-4B41-A4A0-79EFC70ED829}" type="datetime1">
              <a:rPr lang="ru-RU" smtClean="0"/>
              <a:t>19.10.17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6726-CA8D-2343-9934-DCBA738D5EFA}" type="datetime1">
              <a:rPr lang="ru-RU" smtClean="0"/>
              <a:t>19.10.17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63C-DB5B-364B-9162-29324FE3D5A1}" type="datetime1">
              <a:rPr lang="ru-RU" smtClean="0"/>
              <a:t>19.10.17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8131-132D-2A4F-A431-0F1BB827A6C0}" type="datetime1">
              <a:rPr lang="ru-RU" smtClean="0"/>
              <a:t>19.10.17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F9F3-341A-5743-AC4C-B63D8CAB9C6D}" type="datetime1">
              <a:rPr lang="ru-RU" smtClean="0"/>
              <a:t>19.10.17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EC1A-C0C5-DC48-B2BC-0458201AAD31}" type="datetime1">
              <a:rPr lang="ru-RU" smtClean="0"/>
              <a:t>19.10.17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6772-194F-0440-BEFC-3B4E40831257}" type="datetime1">
              <a:rPr lang="ru-RU" smtClean="0"/>
              <a:t>19.10.17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2.png"/><Relationship Id="rId5" Type="http://schemas.openxmlformats.org/officeDocument/2006/relationships/image" Target="../media/image41.pn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______-04.jpg"/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369277" y="1810410"/>
            <a:ext cx="8194431" cy="147002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504D"/>
                </a:solidFill>
                <a:cs typeface="Phosphate Inline"/>
              </a:rPr>
              <a:t>2018 </a:t>
            </a:r>
            <a:r>
              <a:rPr lang="en-US" sz="4400" b="1" dirty="0" smtClean="0">
                <a:solidFill>
                  <a:srgbClr val="C0504D"/>
                </a:solidFill>
                <a:cs typeface="Phosphate Inline"/>
              </a:rPr>
              <a:t>FIFA World Russia spectators transport service </a:t>
            </a:r>
            <a:endParaRPr lang="ru-RU" sz="4400" b="1" dirty="0">
              <a:solidFill>
                <a:srgbClr val="C0504D"/>
              </a:solidFill>
              <a:cs typeface="Phosphate Inline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65697" y="4362665"/>
            <a:ext cx="6400800" cy="78083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800" dirty="0" smtClean="0"/>
              <a:t>Speaker</a:t>
            </a:r>
            <a:r>
              <a:rPr lang="ru-RU" sz="2800" dirty="0" smtClean="0"/>
              <a:t>: </a:t>
            </a:r>
            <a:r>
              <a:rPr lang="en-US" sz="2800" dirty="0" smtClean="0"/>
              <a:t>Alexey Petrov</a:t>
            </a:r>
            <a:r>
              <a:rPr lang="ru-RU" sz="2800" dirty="0" smtClean="0"/>
              <a:t>  </a:t>
            </a:r>
          </a:p>
          <a:p>
            <a:pPr algn="r"/>
            <a:r>
              <a:rPr lang="en-US" sz="2800" dirty="0" smtClean="0"/>
              <a:t>First deputy General </a:t>
            </a:r>
            <a:r>
              <a:rPr lang="en-US" sz="2800" dirty="0"/>
              <a:t>D</a:t>
            </a:r>
            <a:r>
              <a:rPr lang="en-US" sz="2800" dirty="0" smtClean="0"/>
              <a:t>irector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71" y="95909"/>
            <a:ext cx="2825392" cy="16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0987" y="248109"/>
            <a:ext cx="8521871" cy="7329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Phosphate Inline"/>
              </a:rPr>
              <a:t>The competitions routes </a:t>
            </a:r>
            <a:endParaRPr lang="ru-RU" sz="3600" b="1" dirty="0">
              <a:solidFill>
                <a:srgbClr val="0080FF"/>
              </a:solidFill>
              <a:cs typeface="Phosphate Inlin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10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2" y="3884915"/>
            <a:ext cx="775423" cy="775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2" y="2787536"/>
            <a:ext cx="754675" cy="75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2057" y="2807815"/>
            <a:ext cx="485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than </a:t>
            </a:r>
            <a:r>
              <a:rPr lang="ru-RU" sz="2000" b="1" dirty="0" smtClean="0">
                <a:solidFill>
                  <a:schemeClr val="accent1"/>
                </a:solidFill>
              </a:rPr>
              <a:t>500 </a:t>
            </a:r>
            <a:r>
              <a:rPr lang="en-US" sz="2000" dirty="0" smtClean="0">
                <a:solidFill>
                  <a:schemeClr val="accent1"/>
                </a:solidFill>
              </a:rPr>
              <a:t>free </a:t>
            </a:r>
            <a:r>
              <a:rPr lang="en-US" sz="2000" dirty="0" smtClean="0"/>
              <a:t>routes inside </a:t>
            </a:r>
          </a:p>
          <a:p>
            <a:r>
              <a:rPr lang="en-US" sz="2000" dirty="0" smtClean="0"/>
              <a:t>the host-cities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82057" y="4072572"/>
            <a:ext cx="485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Enhanced security measures.</a:t>
            </a:r>
            <a:endParaRPr lang="ru-RU" sz="2000" b="1" dirty="0"/>
          </a:p>
        </p:txBody>
      </p:sp>
      <p:pic>
        <p:nvPicPr>
          <p:cNvPr id="9" name="Изображение 20" descr="003-transport-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2" y="1537169"/>
            <a:ext cx="770503" cy="77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2057" y="1481016"/>
            <a:ext cx="485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smtClean="0">
                <a:solidFill>
                  <a:schemeClr val="accent1"/>
                </a:solidFill>
              </a:rPr>
              <a:t>Moscow </a:t>
            </a:r>
            <a:r>
              <a:rPr lang="en-US" sz="2000" dirty="0" smtClean="0"/>
              <a:t>to the </a:t>
            </a:r>
            <a:r>
              <a:rPr lang="en-US" sz="2000" dirty="0" smtClean="0">
                <a:solidFill>
                  <a:schemeClr val="accent1"/>
                </a:solidFill>
              </a:rPr>
              <a:t>all host-cities </a:t>
            </a:r>
            <a:r>
              <a:rPr lang="en-US" sz="2000" dirty="0" smtClean="0"/>
              <a:t>and back</a:t>
            </a:r>
            <a:r>
              <a:rPr lang="ru-RU" sz="2000" dirty="0" smtClean="0"/>
              <a:t> </a:t>
            </a:r>
            <a:r>
              <a:rPr lang="en-US" sz="2000" dirty="0" smtClean="0"/>
              <a:t>Between the host-cities</a:t>
            </a:r>
            <a:endParaRPr lang="ru-RU" sz="20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2" y="4272627"/>
            <a:ext cx="876727" cy="1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2697536"/>
            <a:ext cx="7772400" cy="731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504D"/>
                </a:solidFill>
                <a:cs typeface="Phosphate Inline"/>
              </a:rPr>
              <a:t>Thank </a:t>
            </a:r>
            <a:r>
              <a:rPr lang="en-US" smtClean="0">
                <a:solidFill>
                  <a:srgbClr val="C0504D"/>
                </a:solidFill>
                <a:cs typeface="Phosphate Inline"/>
              </a:rPr>
              <a:t>you !</a:t>
            </a:r>
            <a:endParaRPr lang="ru-RU" dirty="0">
              <a:solidFill>
                <a:srgbClr val="C0504D"/>
              </a:solidFill>
              <a:cs typeface="Phosphate Inlin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11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85" y="0"/>
            <a:ext cx="4202130" cy="2540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29" y="3927233"/>
            <a:ext cx="862087" cy="862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07" y="3998538"/>
            <a:ext cx="719479" cy="719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2505" y="4555184"/>
            <a:ext cx="598990" cy="5989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03882" y="4670013"/>
            <a:ext cx="252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www.transport2018.com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125" y="5171269"/>
            <a:ext cx="152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www.fan-id.ru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17120" y="4670013"/>
            <a:ext cx="3181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www.tickets.transport2018.com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0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6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11529" y="53931"/>
            <a:ext cx="7520940" cy="8839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504D"/>
                </a:solidFill>
                <a:cs typeface="Phosphate Inline"/>
              </a:rPr>
              <a:t>Government guarantee</a:t>
            </a:r>
            <a:endParaRPr lang="ru-RU" sz="3600" b="1" dirty="0">
              <a:solidFill>
                <a:srgbClr val="C0504D"/>
              </a:solidFill>
              <a:cs typeface="Phosphate Inlin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2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18" name="Изображение 20" descr="003-transport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39" y="2736604"/>
            <a:ext cx="826638" cy="826638"/>
          </a:xfrm>
          <a:prstGeom prst="rect">
            <a:avLst/>
          </a:prstGeom>
        </p:spPr>
      </p:pic>
      <p:pic>
        <p:nvPicPr>
          <p:cNvPr id="19" name="Изображение 18" descr="006-nul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056" y="2759682"/>
            <a:ext cx="820220" cy="8202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7882" y="3536915"/>
            <a:ext cx="3100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Between the</a:t>
            </a:r>
            <a:r>
              <a:rPr lang="ru-RU" sz="2000" dirty="0" smtClean="0"/>
              <a:t> </a:t>
            </a:r>
            <a:r>
              <a:rPr lang="en-US" sz="2000" dirty="0" smtClean="0"/>
              <a:t>host-cities </a:t>
            </a:r>
            <a:br>
              <a:rPr lang="en-US" sz="2000" dirty="0" smtClean="0"/>
            </a:br>
            <a:r>
              <a:rPr lang="en-US" sz="2000" dirty="0" smtClean="0"/>
              <a:t>by additional</a:t>
            </a:r>
            <a:r>
              <a:rPr lang="ru-RU" sz="2000" dirty="0" smtClean="0"/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free</a:t>
            </a:r>
            <a:r>
              <a:rPr lang="ru-RU" sz="2000" dirty="0" smtClean="0"/>
              <a:t> </a:t>
            </a:r>
            <a:r>
              <a:rPr lang="en-US" sz="2000" dirty="0" smtClean="0"/>
              <a:t>trains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86603" y="3579902"/>
            <a:ext cx="318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During a day of a match on competitions routes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on free</a:t>
            </a:r>
            <a:r>
              <a:rPr lang="en-US" sz="2000" dirty="0" smtClean="0"/>
              <a:t> public transport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" name="Изображение 7" descr="iconmonstr-smiley-13-24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41" y="1889703"/>
            <a:ext cx="726517" cy="7265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40600" y="916870"/>
            <a:ext cx="227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Free </a:t>
            </a:r>
            <a:r>
              <a:rPr lang="en-US" sz="2000" b="1" dirty="0" smtClean="0">
                <a:solidFill>
                  <a:schemeClr val="accent2"/>
                </a:solidFill>
              </a:rPr>
              <a:t>ride</a:t>
            </a:r>
            <a:endParaRPr lang="en-US" sz="2000" dirty="0" smtClean="0"/>
          </a:p>
          <a:p>
            <a:pPr algn="ctr"/>
            <a:r>
              <a:rPr lang="en-US" sz="2000" dirty="0" smtClean="0"/>
              <a:t>For ticketed spectators </a:t>
            </a:r>
            <a:endParaRPr lang="ru-RU" sz="2000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329456" y="2495075"/>
            <a:ext cx="759159" cy="453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0718" y="2495075"/>
            <a:ext cx="710471" cy="42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9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07837" y="459489"/>
            <a:ext cx="8229600" cy="78474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Phosphate Inline"/>
              </a:rPr>
              <a:t/>
            </a:r>
            <a:br>
              <a:rPr lang="en-US" sz="3600" b="1" dirty="0" smtClean="0">
                <a:solidFill>
                  <a:srgbClr val="C0504D"/>
                </a:solidFill>
                <a:cs typeface="Phosphate Inline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2017 FIFA Confederations Cup Russia 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transport service </a:t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</a:br>
            <a:endParaRPr lang="ru-RU" sz="3600" b="1" dirty="0">
              <a:solidFill>
                <a:schemeClr val="bg1">
                  <a:lumMod val="50000"/>
                </a:schemeClr>
              </a:solidFill>
              <a:cs typeface="Phosphate Inlin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D380-62B6-7B4D-BC55-A66F14395DDF}" type="slidenum">
              <a:rPr lang="en-US" sz="3600" smtClean="0">
                <a:solidFill>
                  <a:schemeClr val="accent2"/>
                </a:solidFill>
                <a:latin typeface="Phosphate Inline"/>
                <a:cs typeface="Phosphate Inline"/>
              </a:rPr>
              <a:t>3</a:t>
            </a:fld>
            <a:endParaRPr lang="en-US" sz="3600" dirty="0">
              <a:solidFill>
                <a:schemeClr val="accent2"/>
              </a:solidFill>
              <a:latin typeface="Phosphate Inline"/>
              <a:cs typeface="Phosphate Inlin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333" y="1985611"/>
            <a:ext cx="52570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262</a:t>
            </a:r>
            <a:r>
              <a:rPr lang="ru-RU" sz="2800" dirty="0" smtClean="0">
                <a:solidFill>
                  <a:srgbClr val="A6A6A6"/>
                </a:solidFill>
                <a:cs typeface="Phosphate Inline"/>
              </a:rPr>
              <a:t> </a:t>
            </a:r>
            <a:r>
              <a:rPr lang="en-US" sz="2800" dirty="0" smtClean="0">
                <a:cs typeface="Phosphate Inline"/>
              </a:rPr>
              <a:t>additional trains</a:t>
            </a:r>
          </a:p>
          <a:p>
            <a:endParaRPr lang="ru-RU" sz="1400" dirty="0" smtClean="0">
              <a:solidFill>
                <a:srgbClr val="7F7F7F"/>
              </a:solidFill>
              <a:cs typeface="Phosphate Inline"/>
            </a:endParaRP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52 954 </a:t>
            </a:r>
            <a:r>
              <a:rPr lang="en-US" sz="2800" dirty="0" smtClean="0">
                <a:cs typeface="Phosphate Inline"/>
              </a:rPr>
              <a:t>spectators</a:t>
            </a:r>
          </a:p>
          <a:p>
            <a:endParaRPr lang="ru-RU" sz="1400" dirty="0" smtClean="0">
              <a:solidFill>
                <a:srgbClr val="7F7F7F"/>
              </a:solidFill>
              <a:cs typeface="Phosphate Inline"/>
            </a:endParaRP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5 127 </a:t>
            </a:r>
            <a:r>
              <a:rPr lang="en-US" sz="2800" dirty="0" smtClean="0">
                <a:cs typeface="Phosphate Inline"/>
              </a:rPr>
              <a:t>foreign spectators  </a:t>
            </a:r>
          </a:p>
          <a:p>
            <a:r>
              <a:rPr lang="en-US" sz="2800" dirty="0" smtClean="0">
                <a:cs typeface="Phosphate Inline"/>
              </a:rPr>
              <a:t>from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100</a:t>
            </a:r>
            <a:r>
              <a:rPr lang="en-US" sz="2800" dirty="0">
                <a:solidFill>
                  <a:srgbClr val="7F7F7F"/>
                </a:solidFill>
                <a:cs typeface="Phosphate Inline"/>
              </a:rPr>
              <a:t> </a:t>
            </a:r>
            <a:r>
              <a:rPr lang="en-US" sz="2800" dirty="0" smtClean="0">
                <a:cs typeface="Phosphate Inline"/>
              </a:rPr>
              <a:t>countries of the world</a:t>
            </a:r>
          </a:p>
          <a:p>
            <a:endParaRPr lang="ru-RU" sz="1400" dirty="0" smtClean="0">
              <a:solidFill>
                <a:srgbClr val="7F7F7F"/>
              </a:solidFill>
              <a:cs typeface="Phosphate Inline"/>
            </a:endParaRPr>
          </a:p>
        </p:txBody>
      </p:sp>
      <p:pic>
        <p:nvPicPr>
          <p:cNvPr id="10" name="Изображение 9" descr="iconmonstr-user-22-2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99" y="3361285"/>
            <a:ext cx="599008" cy="599008"/>
          </a:xfrm>
          <a:prstGeom prst="rect">
            <a:avLst/>
          </a:prstGeom>
        </p:spPr>
      </p:pic>
      <p:pic>
        <p:nvPicPr>
          <p:cNvPr id="11" name="Изображение 10" descr="iconmonstr-user-30-24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5" y="2537064"/>
            <a:ext cx="891936" cy="891936"/>
          </a:xfrm>
          <a:prstGeom prst="rect">
            <a:avLst/>
          </a:prstGeom>
        </p:spPr>
      </p:pic>
      <p:pic>
        <p:nvPicPr>
          <p:cNvPr id="13" name="Изображение 20" descr="003-transport-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08" y="1884967"/>
            <a:ext cx="679190" cy="679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2" y="4253737"/>
            <a:ext cx="1057871" cy="1056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672" y="1243780"/>
            <a:ext cx="335309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______-06.jpg"/>
          <p:cNvPicPr>
            <a:picLocks noChangeAspect="1"/>
          </p:cNvPicPr>
          <p:nvPr/>
        </p:nvPicPr>
        <p:blipFill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2960" y="122062"/>
            <a:ext cx="7520940" cy="88394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Phosphate Inline"/>
              </a:rPr>
              <a:t>City transport</a:t>
            </a:r>
            <a:br>
              <a:rPr lang="en-US" sz="3600" b="1" dirty="0" smtClean="0">
                <a:solidFill>
                  <a:srgbClr val="C0504D"/>
                </a:solidFill>
                <a:cs typeface="Phosphate Inline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The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2017 FIFA Confederations Cup</a:t>
            </a:r>
            <a:endParaRPr lang="ru-RU" sz="3600" b="1" dirty="0">
              <a:solidFill>
                <a:schemeClr val="bg1">
                  <a:lumMod val="50000"/>
                </a:schemeClr>
              </a:solidFill>
              <a:cs typeface="Phosphate Inlin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4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3" name="Изображение 2" descr="4759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49" y="1604895"/>
            <a:ext cx="491551" cy="580923"/>
          </a:xfrm>
          <a:prstGeom prst="rect">
            <a:avLst/>
          </a:prstGeom>
        </p:spPr>
      </p:pic>
      <p:pic>
        <p:nvPicPr>
          <p:cNvPr id="7" name="Изображение 6" descr="logo ms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4" y="1671577"/>
            <a:ext cx="377688" cy="447561"/>
          </a:xfrm>
          <a:prstGeom prst="rect">
            <a:avLst/>
          </a:prstGeom>
        </p:spPr>
      </p:pic>
      <p:pic>
        <p:nvPicPr>
          <p:cNvPr id="8" name="Изображение 7" descr="Coat_of_Arms_of_Kazan_(Tatarstan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7413" y="1335867"/>
            <a:ext cx="375706" cy="821232"/>
          </a:xfrm>
          <a:prstGeom prst="rect">
            <a:avLst/>
          </a:prstGeom>
        </p:spPr>
      </p:pic>
      <p:pic>
        <p:nvPicPr>
          <p:cNvPr id="9" name="Изображение 8" descr="gerb_sankt-peterburg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21" y="1514319"/>
            <a:ext cx="554934" cy="5943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800" y="2185818"/>
            <a:ext cx="10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+mj-lt"/>
                <a:cs typeface="Phosphate Inline"/>
              </a:rPr>
              <a:t>Moscow</a:t>
            </a:r>
            <a:endParaRPr lang="ru-RU" b="1" dirty="0">
              <a:solidFill>
                <a:srgbClr val="C0504D"/>
              </a:solidFill>
              <a:latin typeface="+mj-lt"/>
              <a:cs typeface="Phosphate Inlin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7931" y="2185818"/>
            <a:ext cx="191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504D"/>
                </a:solidFill>
                <a:latin typeface="+mj-lt"/>
                <a:cs typeface="Phosphate Inline"/>
              </a:rPr>
              <a:t>Saint-Petersburg</a:t>
            </a:r>
            <a:endParaRPr lang="ru-RU" b="1" dirty="0">
              <a:solidFill>
                <a:srgbClr val="C0504D"/>
              </a:solidFill>
              <a:latin typeface="+mj-lt"/>
              <a:cs typeface="Phosphate Inlin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0293" y="2185818"/>
            <a:ext cx="10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504D"/>
                </a:solidFill>
                <a:latin typeface="+mj-lt"/>
                <a:cs typeface="Phosphate Inline"/>
              </a:rPr>
              <a:t>Kazan</a:t>
            </a:r>
            <a:endParaRPr lang="ru-RU" b="1" dirty="0">
              <a:solidFill>
                <a:srgbClr val="C0504D"/>
              </a:solidFill>
              <a:latin typeface="+mj-lt"/>
              <a:cs typeface="Phosphate Inlin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4195" y="2146351"/>
            <a:ext cx="10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+mj-lt"/>
                <a:cs typeface="Phosphate Inline"/>
              </a:rPr>
              <a:t>Sochi</a:t>
            </a:r>
            <a:endParaRPr lang="ru-RU" b="1" dirty="0">
              <a:solidFill>
                <a:srgbClr val="C0504D"/>
              </a:solidFill>
              <a:latin typeface="+mj-lt"/>
              <a:cs typeface="Phosphate Inline"/>
            </a:endParaRPr>
          </a:p>
        </p:txBody>
      </p:sp>
      <p:pic>
        <p:nvPicPr>
          <p:cNvPr id="24" name="Изображение 23" descr="001-transport-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25" y="4253737"/>
            <a:ext cx="613098" cy="6130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34637" y="2854781"/>
            <a:ext cx="248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Phosphate Inline"/>
              </a:rPr>
              <a:t>Totally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Phosphate Inline"/>
              </a:rPr>
              <a:t>: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Phosphate Inlin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6345" y="2757889"/>
            <a:ext cx="5631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Phosphate Inline"/>
              </a:rPr>
              <a:t>628 000 </a:t>
            </a:r>
            <a:r>
              <a:rPr lang="mr-IN" sz="2000" dirty="0">
                <a:cs typeface="Phosphate Inline"/>
              </a:rPr>
              <a:t>– </a:t>
            </a:r>
            <a:r>
              <a:rPr lang="en-US" sz="2000" dirty="0" smtClean="0">
                <a:cs typeface="Phosphate Inline"/>
              </a:rPr>
              <a:t>spectators</a:t>
            </a:r>
            <a:r>
              <a:rPr lang="ru-RU" sz="2000" dirty="0" smtClean="0">
                <a:cs typeface="Phosphate Inline"/>
              </a:rPr>
              <a:t> </a:t>
            </a:r>
            <a:r>
              <a:rPr lang="en-US" sz="2000" dirty="0" smtClean="0">
                <a:cs typeface="Phosphate Inline"/>
              </a:rPr>
              <a:t>were transported</a:t>
            </a:r>
            <a:endParaRPr lang="ru-RU" sz="2000" dirty="0" smtClean="0">
              <a:cs typeface="Phosphate Inline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1 128 721 </a:t>
            </a:r>
            <a:r>
              <a:rPr lang="mr-IN" sz="2000" dirty="0">
                <a:cs typeface="Phosphate Inline"/>
              </a:rPr>
              <a:t>–</a:t>
            </a:r>
            <a:r>
              <a:rPr lang="ru-RU" sz="2000" dirty="0" smtClean="0">
                <a:cs typeface="Phosphate Inline"/>
              </a:rPr>
              <a:t> </a:t>
            </a:r>
            <a:r>
              <a:rPr lang="en-US" sz="2000" dirty="0" smtClean="0">
                <a:cs typeface="Phosphate Inline"/>
              </a:rPr>
              <a:t>trips were taken</a:t>
            </a:r>
            <a:endParaRPr lang="ru-RU" sz="2000" dirty="0">
              <a:cs typeface="Phosphate Inline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2 500</a:t>
            </a:r>
            <a:r>
              <a:rPr lang="ru-RU" sz="2000" b="1" dirty="0" smtClean="0">
                <a:cs typeface="Phosphate Inline"/>
              </a:rPr>
              <a:t> </a:t>
            </a:r>
            <a:r>
              <a:rPr lang="mr-IN" sz="2000" dirty="0" smtClean="0">
                <a:cs typeface="Phosphate Inline"/>
              </a:rPr>
              <a:t>–</a:t>
            </a:r>
            <a:r>
              <a:rPr lang="ru-RU" sz="2000" dirty="0" smtClean="0">
                <a:cs typeface="Phosphate Inline"/>
              </a:rPr>
              <a:t> </a:t>
            </a:r>
            <a:r>
              <a:rPr lang="en-US" sz="2000" dirty="0" smtClean="0">
                <a:cs typeface="Phosphate Inline"/>
              </a:rPr>
              <a:t>vehicles daily</a:t>
            </a:r>
            <a:endParaRPr lang="ru-RU" sz="2000" dirty="0" smtClean="0">
              <a:cs typeface="Phosphate Inline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hosphate Inline"/>
              </a:rPr>
              <a:t>9 500 </a:t>
            </a:r>
            <a:r>
              <a:rPr lang="mr-IN" sz="2000" dirty="0">
                <a:cs typeface="Phosphate Inline"/>
              </a:rPr>
              <a:t>– </a:t>
            </a:r>
            <a:r>
              <a:rPr lang="en-US" sz="2000" dirty="0" smtClean="0">
                <a:cs typeface="Phosphate Inline"/>
              </a:rPr>
              <a:t>journeys</a:t>
            </a:r>
            <a:endParaRPr lang="ru-RU" sz="2000" dirty="0" smtClean="0">
              <a:cs typeface="Phosphate Inline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 </a:t>
            </a:r>
            <a:endParaRPr lang="ru-RU" sz="2800" dirty="0">
              <a:solidFill>
                <a:schemeClr val="bg1">
                  <a:lumMod val="50000"/>
                </a:schemeClr>
              </a:solidFill>
              <a:cs typeface="Phosphate Inline"/>
            </a:endParaRPr>
          </a:p>
          <a:p>
            <a:pPr algn="ctr"/>
            <a:endParaRPr lang="ru-RU" sz="2800" dirty="0">
              <a:solidFill>
                <a:srgbClr val="0080FF"/>
              </a:solidFill>
              <a:latin typeface="+mj-lt"/>
              <a:cs typeface="Phosphate Inlin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2684" y="4404927"/>
            <a:ext cx="5631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Phosphate Inline"/>
              </a:rPr>
              <a:t>Spectators could use metro </a:t>
            </a:r>
            <a:br>
              <a:rPr lang="en-US" sz="2000" dirty="0" smtClean="0">
                <a:latin typeface="+mj-lt"/>
                <a:cs typeface="Phosphate Inline"/>
              </a:rPr>
            </a:br>
            <a:r>
              <a:rPr lang="en-US" sz="2000" dirty="0" smtClean="0">
                <a:latin typeface="+mj-lt"/>
                <a:cs typeface="Phosphate Inline"/>
              </a:rPr>
              <a:t>for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Phosphate Inline"/>
              </a:rPr>
              <a:t>free </a:t>
            </a:r>
            <a:r>
              <a:rPr lang="en-US" sz="2000" dirty="0" smtClean="0">
                <a:latin typeface="+mj-lt"/>
                <a:cs typeface="Phosphate Inline"/>
              </a:rPr>
              <a:t>during the days of matches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cs typeface="Phosphate Inline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 </a:t>
            </a:r>
            <a:endParaRPr lang="ru-RU" sz="2800" dirty="0">
              <a:solidFill>
                <a:schemeClr val="bg1">
                  <a:lumMod val="50000"/>
                </a:schemeClr>
              </a:solidFill>
              <a:cs typeface="Phosphate Inline"/>
            </a:endParaRPr>
          </a:p>
          <a:p>
            <a:pPr algn="ctr"/>
            <a:endParaRPr lang="ru-RU" sz="2800" dirty="0">
              <a:solidFill>
                <a:srgbClr val="0080FF"/>
              </a:solidFill>
              <a:latin typeface="+mj-lt"/>
              <a:cs typeface="Phosphate Inline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92" y="4253737"/>
            <a:ext cx="1057871" cy="10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2214" y="228394"/>
            <a:ext cx="8521871" cy="73298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Phosphate Inline"/>
              </a:rPr>
              <a:t>Free ride</a:t>
            </a:r>
            <a:br>
              <a:rPr lang="en-US" sz="3600" b="1" dirty="0" smtClean="0">
                <a:solidFill>
                  <a:srgbClr val="C0504D"/>
                </a:solidFill>
                <a:cs typeface="Phosphate Inline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Simple steps</a:t>
            </a:r>
            <a:endParaRPr lang="ru-RU" sz="3600" b="1" dirty="0">
              <a:solidFill>
                <a:schemeClr val="bg1">
                  <a:lumMod val="50000"/>
                </a:schemeClr>
              </a:solidFill>
              <a:cs typeface="Phosphate Inlin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5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13" name="Изображение 8" descr="iconmonstr-id-card-25-2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37" y="1489721"/>
            <a:ext cx="819531" cy="679190"/>
          </a:xfrm>
          <a:prstGeom prst="rect">
            <a:avLst/>
          </a:prstGeom>
        </p:spPr>
      </p:pic>
      <p:pic>
        <p:nvPicPr>
          <p:cNvPr id="16" name="Изображение 20" descr="003-transport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37" y="3071494"/>
            <a:ext cx="679190" cy="6791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2" y="1104576"/>
            <a:ext cx="675525" cy="675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8258" y="1822090"/>
            <a:ext cx="267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 a ticket for a match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9450" y="2178076"/>
            <a:ext cx="234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Register on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Fan ID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err="1" smtClean="0"/>
              <a:t>www.fan-id.ru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917121" y="3833677"/>
            <a:ext cx="319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 your</a:t>
            </a:r>
            <a:r>
              <a:rPr lang="ru-RU" dirty="0" smtClean="0"/>
              <a:t> </a:t>
            </a:r>
            <a:r>
              <a:rPr lang="en-US" dirty="0" smtClean="0"/>
              <a:t>ticket </a:t>
            </a:r>
          </a:p>
          <a:p>
            <a:pPr algn="ctr"/>
            <a:r>
              <a:rPr lang="en-US" dirty="0" smtClean="0"/>
              <a:t>For a</a:t>
            </a:r>
            <a:r>
              <a:rPr lang="en-US" b="1" dirty="0" smtClean="0">
                <a:solidFill>
                  <a:schemeClr val="accent1"/>
                </a:solidFill>
              </a:rPr>
              <a:t> free </a:t>
            </a:r>
            <a:r>
              <a:rPr lang="en-US" dirty="0" smtClean="0"/>
              <a:t>train</a:t>
            </a:r>
            <a:endParaRPr lang="ru-RU" dirty="0" smtClean="0"/>
          </a:p>
          <a:p>
            <a:pPr algn="ctr"/>
            <a:r>
              <a:rPr lang="en-US" dirty="0" smtClean="0"/>
              <a:t>www.tickets.transport2018.com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29259" y="3832377"/>
            <a:ext cx="325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Transport Guide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/>
              <a:t>www.transport2018.com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843316" y="1579175"/>
            <a:ext cx="3115052" cy="268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102797" y="2078343"/>
            <a:ext cx="2855571" cy="1276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02796" y="3595956"/>
            <a:ext cx="2774649" cy="9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Изображение 5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240">
            <a:off x="2699588" y="1298916"/>
            <a:ext cx="1109348" cy="450376"/>
          </a:xfrm>
          <a:prstGeom prst="rect">
            <a:avLst/>
          </a:prstGeom>
        </p:spPr>
      </p:pic>
      <p:pic>
        <p:nvPicPr>
          <p:cNvPr id="41" name="Изображение 5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469" flipH="1">
            <a:off x="4856532" y="1970045"/>
            <a:ext cx="1138206" cy="462091"/>
          </a:xfrm>
          <a:prstGeom prst="rect">
            <a:avLst/>
          </a:prstGeom>
        </p:spPr>
      </p:pic>
      <p:pic>
        <p:nvPicPr>
          <p:cNvPr id="42" name="Изображение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26" y="3292985"/>
            <a:ext cx="1127389" cy="457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59" y="3107571"/>
            <a:ext cx="806598" cy="8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30347 0.0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7.40741E-7 L -0.27395 0.17477 " pathEditMode="relative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44 L 0.27934 0.0044 " pathEditMode="relative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7698" y="209506"/>
            <a:ext cx="8521871" cy="73298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504D"/>
                </a:solidFill>
                <a:cs typeface="Phosphate Inline"/>
              </a:rPr>
              <a:t>Free ride</a:t>
            </a:r>
            <a:br>
              <a:rPr lang="en-US" sz="3600" b="1" dirty="0" smtClean="0">
                <a:solidFill>
                  <a:srgbClr val="C0504D"/>
                </a:solidFill>
                <a:cs typeface="Phosphate Inline"/>
              </a:rPr>
            </a:b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2018 FIFA World Cup Russia</a:t>
            </a:r>
            <a:endParaRPr lang="ru-RU" sz="3600" b="1" dirty="0">
              <a:solidFill>
                <a:schemeClr val="bg1">
                  <a:lumMod val="50000"/>
                </a:schemeClr>
              </a:solidFill>
              <a:cs typeface="Phosphate Inlin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6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41" y="4154283"/>
            <a:ext cx="677976" cy="677976"/>
          </a:xfrm>
          <a:prstGeom prst="rect">
            <a:avLst/>
          </a:prstGeom>
        </p:spPr>
      </p:pic>
      <p:pic>
        <p:nvPicPr>
          <p:cNvPr id="17" name="Изображение 20" descr="003-transport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41" y="1573300"/>
            <a:ext cx="764131" cy="764131"/>
          </a:xfrm>
          <a:prstGeom prst="rect">
            <a:avLst/>
          </a:prstGeom>
        </p:spPr>
      </p:pic>
      <p:pic>
        <p:nvPicPr>
          <p:cNvPr id="23" name="Изображение 10" descr="iconmonstr-user-30-24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11" y="2774630"/>
            <a:ext cx="974035" cy="974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198" y="1876562"/>
            <a:ext cx="355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576</a:t>
            </a:r>
            <a:r>
              <a:rPr lang="ru-RU" sz="2400" b="1" dirty="0" smtClean="0"/>
              <a:t> </a:t>
            </a:r>
            <a:r>
              <a:rPr lang="mr-IN" sz="2400" dirty="0" smtClean="0"/>
              <a:t>–</a:t>
            </a:r>
            <a:r>
              <a:rPr lang="ru-RU" sz="2400" dirty="0" smtClean="0"/>
              <a:t> </a:t>
            </a:r>
            <a:r>
              <a:rPr lang="en-US" sz="2400" dirty="0" smtClean="0"/>
              <a:t>additional trains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80198" y="3030816"/>
            <a:ext cx="355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330 </a:t>
            </a:r>
            <a:r>
              <a:rPr lang="en-US" sz="2400" b="1" dirty="0" smtClean="0">
                <a:solidFill>
                  <a:schemeClr val="accent1"/>
                </a:solidFill>
              </a:rPr>
              <a:t>000 </a:t>
            </a:r>
            <a:r>
              <a:rPr lang="mr-IN" sz="2400" dirty="0"/>
              <a:t>–</a:t>
            </a:r>
            <a:r>
              <a:rPr lang="ru-RU" sz="2400" dirty="0"/>
              <a:t> </a:t>
            </a:r>
            <a:r>
              <a:rPr lang="en-US" sz="2400" dirty="0" smtClean="0"/>
              <a:t>passengers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0198" y="4293216"/>
            <a:ext cx="355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11</a:t>
            </a:r>
            <a:r>
              <a:rPr lang="ru-RU" sz="2400" dirty="0" smtClean="0"/>
              <a:t> </a:t>
            </a:r>
            <a:r>
              <a:rPr lang="mr-IN" sz="2400" dirty="0"/>
              <a:t>–</a:t>
            </a:r>
            <a:r>
              <a:rPr lang="ru-RU" sz="2400" dirty="0"/>
              <a:t> </a:t>
            </a:r>
            <a:r>
              <a:rPr lang="en-US" sz="2400" dirty="0" smtClean="0"/>
              <a:t>cities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2" y="4272627"/>
            <a:ext cx="876727" cy="1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Изображение 3" descr="______-06.jpg"/>
          <p:cNvPicPr>
            <a:picLocks noChangeAspect="1"/>
          </p:cNvPicPr>
          <p:nvPr/>
        </p:nvPicPr>
        <p:blipFill>
          <a:blip r:embed="rId2" cstate="email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6"/>
            <a:ext cx="9144000" cy="684805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4F81BD"/>
                </a:solidFill>
                <a:latin typeface="Phosphate Inline"/>
                <a:cs typeface="Phosphate Inline"/>
              </a:rPr>
              <a:pPr/>
              <a:t>7</a:t>
            </a:fld>
            <a:endParaRPr lang="en-US" sz="3600" dirty="0">
              <a:solidFill>
                <a:srgbClr val="4F81BD"/>
              </a:solidFill>
              <a:latin typeface="Phosphate Inline"/>
              <a:cs typeface="Phosphate Inline"/>
            </a:endParaRPr>
          </a:p>
        </p:txBody>
      </p:sp>
      <p:pic>
        <p:nvPicPr>
          <p:cNvPr id="5" name="Изображение 4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32" y="4699281"/>
            <a:ext cx="595114" cy="5951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422" y="-1155"/>
            <a:ext cx="341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j-lt"/>
                <a:cs typeface="Phosphate Inline"/>
              </a:rPr>
              <a:t>Moscow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Phosphate Inline"/>
              </a:rPr>
              <a:t>- 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  <a:cs typeface="Phosphate Inline"/>
              </a:rPr>
              <a:t>the largest hub </a:t>
            </a: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Изображение 6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35" y="4699281"/>
            <a:ext cx="595114" cy="595114"/>
          </a:xfrm>
          <a:prstGeom prst="rect">
            <a:avLst/>
          </a:prstGeom>
        </p:spPr>
      </p:pic>
      <p:pic>
        <p:nvPicPr>
          <p:cNvPr id="8" name="Изображение 7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89" y="5446204"/>
            <a:ext cx="595114" cy="595114"/>
          </a:xfrm>
          <a:prstGeom prst="rect">
            <a:avLst/>
          </a:prstGeom>
        </p:spPr>
      </p:pic>
      <p:pic>
        <p:nvPicPr>
          <p:cNvPr id="9" name="Изображение 8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1" y="385236"/>
            <a:ext cx="595114" cy="595114"/>
          </a:xfrm>
          <a:prstGeom prst="rect">
            <a:avLst/>
          </a:prstGeom>
        </p:spPr>
      </p:pic>
      <p:pic>
        <p:nvPicPr>
          <p:cNvPr id="10" name="Изображение 9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7" y="980350"/>
            <a:ext cx="595114" cy="595114"/>
          </a:xfrm>
          <a:prstGeom prst="rect">
            <a:avLst/>
          </a:prstGeom>
        </p:spPr>
      </p:pic>
      <p:pic>
        <p:nvPicPr>
          <p:cNvPr id="11" name="Изображение 10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88" y="980350"/>
            <a:ext cx="595114" cy="595114"/>
          </a:xfrm>
          <a:prstGeom prst="rect">
            <a:avLst/>
          </a:prstGeom>
        </p:spPr>
      </p:pic>
      <p:pic>
        <p:nvPicPr>
          <p:cNvPr id="12" name="Изображение 11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1" y="2915720"/>
            <a:ext cx="595114" cy="595114"/>
          </a:xfrm>
          <a:prstGeom prst="rect">
            <a:avLst/>
          </a:prstGeom>
        </p:spPr>
      </p:pic>
      <p:pic>
        <p:nvPicPr>
          <p:cNvPr id="14" name="Изображение 13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65" y="2215046"/>
            <a:ext cx="595114" cy="595114"/>
          </a:xfrm>
          <a:prstGeom prst="rect">
            <a:avLst/>
          </a:prstGeom>
        </p:spPr>
      </p:pic>
      <p:pic>
        <p:nvPicPr>
          <p:cNvPr id="16" name="Изображение 15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22" y="3608223"/>
            <a:ext cx="595114" cy="595114"/>
          </a:xfrm>
          <a:prstGeom prst="rect">
            <a:avLst/>
          </a:prstGeom>
        </p:spPr>
      </p:pic>
      <p:pic>
        <p:nvPicPr>
          <p:cNvPr id="17" name="Изображение 16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57" y="3505104"/>
            <a:ext cx="595114" cy="595114"/>
          </a:xfrm>
          <a:prstGeom prst="rect">
            <a:avLst/>
          </a:prstGeom>
        </p:spPr>
      </p:pic>
      <p:pic>
        <p:nvPicPr>
          <p:cNvPr id="18" name="Изображение 17" descr="footbal_icon-icons.com_5356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57" y="2137610"/>
            <a:ext cx="595114" cy="5951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58725" y="980350"/>
            <a:ext cx="267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Phosphate Inline"/>
              </a:rPr>
              <a:t>Nizhny Novgorod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8111" y="1318904"/>
            <a:ext cx="1617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Phosphate Inline"/>
              </a:rPr>
              <a:t>Ekaterinburg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0757" y="2640883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Phosphate Inline"/>
              </a:rPr>
              <a:t>Kazan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7182" y="4043505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Phosphate Inline"/>
              </a:rPr>
              <a:t>Samara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7316" y="5188578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Phosphate Inline"/>
              </a:rPr>
              <a:t>Saransk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5539" y="5872041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Phosphate Inline"/>
              </a:rPr>
              <a:t>Volgograd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6724" y="5252140"/>
            <a:ext cx="189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Phosphate Inline"/>
              </a:rPr>
              <a:t>Rostov-on-Don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1696" y="4134774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Phosphate Inline"/>
              </a:rPr>
              <a:t>Sochi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4275" y="1453438"/>
            <a:ext cx="186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Phosphate Inline"/>
              </a:rPr>
              <a:t>Saint Petersburg</a:t>
            </a:r>
            <a:endParaRPr lang="ru-RU" sz="1600" b="1" dirty="0">
              <a:latin typeface="+mj-lt"/>
              <a:cs typeface="Phosphate Inlin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688" y="2810160"/>
            <a:ext cx="164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  <a:cs typeface="Phosphate Inline"/>
              </a:rPr>
              <a:t>Kaliningrad</a:t>
            </a:r>
            <a:endParaRPr lang="ru-RU" sz="1600" b="1" dirty="0">
              <a:latin typeface="+mj-lt"/>
              <a:cs typeface="Phosphate Inline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260702" y="3510834"/>
            <a:ext cx="1295750" cy="1188447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11546" y="3608223"/>
            <a:ext cx="0" cy="1837981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09103" y="3438946"/>
            <a:ext cx="1204329" cy="1260335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3"/>
          </p:cNvCxnSpPr>
          <p:nvPr/>
        </p:nvCxnSpPr>
        <p:spPr>
          <a:xfrm>
            <a:off x="5035345" y="3213277"/>
            <a:ext cx="1773201" cy="394946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8" idx="1"/>
          </p:cNvCxnSpPr>
          <p:nvPr/>
        </p:nvCxnSpPr>
        <p:spPr>
          <a:xfrm flipV="1">
            <a:off x="5009103" y="2435167"/>
            <a:ext cx="1841654" cy="636111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877559" y="1453438"/>
            <a:ext cx="1215048" cy="1462282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711546" y="980350"/>
            <a:ext cx="0" cy="1935370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3142381" y="1575464"/>
            <a:ext cx="1414071" cy="1340256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2" idx="1"/>
          </p:cNvCxnSpPr>
          <p:nvPr/>
        </p:nvCxnSpPr>
        <p:spPr>
          <a:xfrm flipH="1">
            <a:off x="2422253" y="3213277"/>
            <a:ext cx="2017978" cy="548387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8" name="Изображение 77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714" flipH="1">
            <a:off x="3717571" y="2909937"/>
            <a:ext cx="746932" cy="327156"/>
          </a:xfrm>
          <a:prstGeom prst="rect">
            <a:avLst/>
          </a:prstGeom>
        </p:spPr>
      </p:pic>
      <p:pic>
        <p:nvPicPr>
          <p:cNvPr id="80" name="Изображение 79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525" flipH="1">
            <a:off x="4003180" y="2271588"/>
            <a:ext cx="746932" cy="327156"/>
          </a:xfrm>
          <a:prstGeom prst="rect">
            <a:avLst/>
          </a:prstGeom>
        </p:spPr>
      </p:pic>
      <p:pic>
        <p:nvPicPr>
          <p:cNvPr id="81" name="Изображение 80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6100" flipH="1">
            <a:off x="3792073" y="3453754"/>
            <a:ext cx="746932" cy="327156"/>
          </a:xfrm>
          <a:prstGeom prst="rect">
            <a:avLst/>
          </a:prstGeom>
        </p:spPr>
      </p:pic>
      <p:pic>
        <p:nvPicPr>
          <p:cNvPr id="82" name="Изображение 81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504093" y="2210369"/>
            <a:ext cx="746932" cy="327156"/>
          </a:xfrm>
          <a:prstGeom prst="rect">
            <a:avLst/>
          </a:prstGeom>
        </p:spPr>
      </p:pic>
      <p:pic>
        <p:nvPicPr>
          <p:cNvPr id="83" name="Изображение 82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216723" y="3785176"/>
            <a:ext cx="746932" cy="327156"/>
          </a:xfrm>
          <a:prstGeom prst="rect">
            <a:avLst/>
          </a:prstGeom>
        </p:spPr>
      </p:pic>
      <p:pic>
        <p:nvPicPr>
          <p:cNvPr id="88" name="Изображение 87" descr="0_e5c77_6f4e9376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344">
            <a:off x="5027372" y="2458707"/>
            <a:ext cx="746932" cy="416464"/>
          </a:xfrm>
          <a:prstGeom prst="rect">
            <a:avLst/>
          </a:prstGeom>
        </p:spPr>
      </p:pic>
      <p:pic>
        <p:nvPicPr>
          <p:cNvPr id="89" name="Изображение 88" descr="0_e5c77_6f4e9376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787">
            <a:off x="5179774" y="2904369"/>
            <a:ext cx="746932" cy="416464"/>
          </a:xfrm>
          <a:prstGeom prst="rect">
            <a:avLst/>
          </a:prstGeom>
        </p:spPr>
      </p:pic>
      <p:pic>
        <p:nvPicPr>
          <p:cNvPr id="90" name="Изображение 89" descr="0_e5c77_6f4e9376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4006">
            <a:off x="5040366" y="3386017"/>
            <a:ext cx="746932" cy="4164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99526" y="3438946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+mj-lt"/>
                <a:cs typeface="Phosphate Inline"/>
              </a:rPr>
              <a:t>Moscow</a:t>
            </a:r>
            <a:endParaRPr lang="ru-RU" sz="1600" b="1" dirty="0">
              <a:solidFill>
                <a:schemeClr val="accent2"/>
              </a:solidFill>
              <a:latin typeface="+mj-lt"/>
              <a:cs typeface="Phosphate Inline"/>
            </a:endParaRPr>
          </a:p>
        </p:txBody>
      </p:sp>
      <p:pic>
        <p:nvPicPr>
          <p:cNvPr id="91" name="Изображение 90" descr="0_e5c77_6f4e9376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7824">
            <a:off x="4717518" y="2188559"/>
            <a:ext cx="746932" cy="416464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 flipH="1" flipV="1">
            <a:off x="2151148" y="2551748"/>
            <a:ext cx="2341781" cy="519530"/>
          </a:xfrm>
          <a:prstGeom prst="straightConnector1">
            <a:avLst/>
          </a:prstGeom>
          <a:ln>
            <a:solidFill>
              <a:srgbClr val="00408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Изображение 47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673" flipH="1">
            <a:off x="3679463" y="2675581"/>
            <a:ext cx="746932" cy="327156"/>
          </a:xfrm>
          <a:prstGeom prst="rect">
            <a:avLst/>
          </a:prstGeom>
        </p:spPr>
      </p:pic>
      <p:pic>
        <p:nvPicPr>
          <p:cNvPr id="51" name="Изображение 50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5978" flipH="1">
            <a:off x="4462639" y="5363554"/>
            <a:ext cx="746932" cy="327156"/>
          </a:xfrm>
          <a:prstGeom prst="rect">
            <a:avLst/>
          </a:prstGeom>
        </p:spPr>
      </p:pic>
      <p:pic>
        <p:nvPicPr>
          <p:cNvPr id="52" name="Изображение 51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0990">
            <a:off x="2728819" y="4723192"/>
            <a:ext cx="746932" cy="327156"/>
          </a:xfrm>
          <a:prstGeom prst="rect">
            <a:avLst/>
          </a:prstGeom>
        </p:spPr>
      </p:pic>
      <p:pic>
        <p:nvPicPr>
          <p:cNvPr id="53" name="Изображение 52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007">
            <a:off x="1777218" y="3546535"/>
            <a:ext cx="746932" cy="327156"/>
          </a:xfrm>
          <a:prstGeom prst="rect">
            <a:avLst/>
          </a:prstGeom>
        </p:spPr>
      </p:pic>
      <p:pic>
        <p:nvPicPr>
          <p:cNvPr id="54" name="Изображение 53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56" y="2267731"/>
            <a:ext cx="746932" cy="327156"/>
          </a:xfrm>
          <a:prstGeom prst="rect">
            <a:avLst/>
          </a:prstGeom>
        </p:spPr>
      </p:pic>
      <p:pic>
        <p:nvPicPr>
          <p:cNvPr id="55" name="Изображение 54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7021">
            <a:off x="2591069" y="1016829"/>
            <a:ext cx="746932" cy="327156"/>
          </a:xfrm>
          <a:prstGeom prst="rect">
            <a:avLst/>
          </a:prstGeom>
        </p:spPr>
      </p:pic>
      <p:pic>
        <p:nvPicPr>
          <p:cNvPr id="56" name="Изображение 55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266">
            <a:off x="4373072" y="641234"/>
            <a:ext cx="746932" cy="327156"/>
          </a:xfrm>
          <a:prstGeom prst="rect">
            <a:avLst/>
          </a:prstGeom>
        </p:spPr>
      </p:pic>
      <p:pic>
        <p:nvPicPr>
          <p:cNvPr id="57" name="Изображение 56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9476" flipV="1">
            <a:off x="5998338" y="1071710"/>
            <a:ext cx="746932" cy="327156"/>
          </a:xfrm>
          <a:prstGeom prst="rect">
            <a:avLst/>
          </a:prstGeom>
        </p:spPr>
      </p:pic>
      <p:pic>
        <p:nvPicPr>
          <p:cNvPr id="58" name="Изображение 57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1918" flipH="1">
            <a:off x="6090261" y="4535703"/>
            <a:ext cx="746932" cy="327156"/>
          </a:xfrm>
          <a:prstGeom prst="rect">
            <a:avLst/>
          </a:prstGeom>
        </p:spPr>
      </p:pic>
      <p:pic>
        <p:nvPicPr>
          <p:cNvPr id="59" name="Изображение 58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761" flipH="1">
            <a:off x="6583211" y="3375631"/>
            <a:ext cx="746932" cy="327156"/>
          </a:xfrm>
          <a:prstGeom prst="rect">
            <a:avLst/>
          </a:prstGeom>
        </p:spPr>
      </p:pic>
      <p:pic>
        <p:nvPicPr>
          <p:cNvPr id="60" name="Изображение 59" descr="0_e5c77_6f4e9376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713" flipH="1">
            <a:off x="6513494" y="2115309"/>
            <a:ext cx="746932" cy="3271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42" y="4272627"/>
            <a:ext cx="876727" cy="1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024 L -0.01129 -0.21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108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744E-6 -4.80796E-6 L 0.1249 -0.14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6" y="-70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236 L 0.19629 -0.042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5" y="-33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9 0.02221 L 0.19489 0.085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9" y="31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013E-6 0.01597 L 0.13219 0.20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1" y="9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486 L 0.0191 0.252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23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9293E-6 6.15456E-7 L -0.15771 0.20708 " pathEditMode="relative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335E-6 -4.30356E-7 L -0.25065 0.14091 " pathEditMode="relative" ptsTypes="AA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1735 L -0.15651 -0.168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93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807E-6 -3.02918E-6 L -0.20771 -0.042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4" y="-2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8 3.41362E-6 L -0.01422 -0.28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40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388E-7 -1.38953E-8 L 0.16554 -0.20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77" y="-10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195E-6 -2.78833E-6 L 0.25559 -0.0648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1" y="-32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127E-6 -2.29736E-6 L 0.29204 0.09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3" y="470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1412 L 0.18046 0.268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7" y="1269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1321 L -0.00122 0.3087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47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08E-6 3.81658E-6 L -0.15947 0.239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1195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054E-6 -3.74711E-6 L -0.18706 -0.2181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3" y="-109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604E-6 -1.20889E-6 L -0.2235 -0.067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5" y="-33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47E-6 3.30709E-6 L -0.21291 0.0940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4" y="4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______-04.jpg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7838" cy="7366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44" y="3361541"/>
            <a:ext cx="1850844" cy="258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5" y="1933912"/>
            <a:ext cx="1553774" cy="218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0987" y="115199"/>
            <a:ext cx="8521871" cy="7329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504D"/>
                </a:solidFill>
                <a:cs typeface="Phosphate Inline"/>
              </a:rPr>
              <a:t>The competitions routes </a:t>
            </a:r>
            <a:endParaRPr lang="ru-RU" sz="3600" b="1" dirty="0">
              <a:solidFill>
                <a:srgbClr val="0080FF"/>
              </a:solidFill>
              <a:cs typeface="Phosphate Inlin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8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33" y="984670"/>
            <a:ext cx="1881041" cy="263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82" y="3252280"/>
            <a:ext cx="1381555" cy="194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60" y="975742"/>
            <a:ext cx="303653" cy="3036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9" y="1790915"/>
            <a:ext cx="303653" cy="3036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9" y="2610712"/>
            <a:ext cx="303653" cy="3036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2604" y="833309"/>
            <a:ext cx="383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</a:t>
            </a:r>
            <a:r>
              <a:rPr lang="ru-RU" b="1" dirty="0">
                <a:solidFill>
                  <a:schemeClr val="accent1"/>
                </a:solidFill>
              </a:rPr>
              <a:t>500 </a:t>
            </a:r>
            <a:r>
              <a:rPr lang="en-US" b="1" dirty="0">
                <a:solidFill>
                  <a:schemeClr val="accent1"/>
                </a:solidFill>
              </a:rPr>
              <a:t>free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routes inside </a:t>
            </a:r>
          </a:p>
          <a:p>
            <a:r>
              <a:rPr lang="en-US" dirty="0"/>
              <a:t>the </a:t>
            </a:r>
            <a:r>
              <a:rPr lang="en-US" dirty="0" smtClean="0"/>
              <a:t>host-cities.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22604" y="1588849"/>
            <a:ext cx="3832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Free ride </a:t>
            </a:r>
            <a:r>
              <a:rPr lang="en-US" dirty="0" smtClean="0"/>
              <a:t>from key airports and train stations to the stadiums of</a:t>
            </a:r>
          </a:p>
          <a:p>
            <a:r>
              <a:rPr lang="en-US" dirty="0" smtClean="0"/>
              <a:t>the 2018 FIFA World Cup</a:t>
            </a:r>
            <a:r>
              <a:rPr lang="en-US" dirty="0"/>
              <a:t> </a:t>
            </a:r>
            <a:r>
              <a:rPr lang="en-US" dirty="0" smtClean="0"/>
              <a:t>Russia.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22603" y="2512179"/>
            <a:ext cx="383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Transport Guide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all the competitions routes in the one </a:t>
            </a:r>
            <a:r>
              <a:rPr lang="en-US" dirty="0" smtClean="0"/>
              <a:t>guide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you to access </a:t>
            </a:r>
            <a:r>
              <a:rPr lang="en-US" dirty="0" smtClean="0"/>
              <a:t>the </a:t>
            </a:r>
            <a:r>
              <a:rPr lang="en-US" dirty="0"/>
              <a:t>information portal and booking system via mobile </a:t>
            </a:r>
            <a:r>
              <a:rPr lang="en-US" dirty="0" smtClean="0"/>
              <a:t>devices.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free </a:t>
            </a:r>
            <a:r>
              <a:rPr lang="en-US" dirty="0" smtClean="0"/>
              <a:t>app is </a:t>
            </a:r>
            <a:r>
              <a:rPr lang="en-US" dirty="0"/>
              <a:t>available for operating systems based on iOS and </a:t>
            </a:r>
            <a:r>
              <a:rPr lang="en-US" dirty="0" smtClean="0"/>
              <a:t>Android.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70" y="5318457"/>
            <a:ext cx="876727" cy="1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Изображение 3" descr="______-06.jpg"/>
          <p:cNvPicPr>
            <a:picLocks noChangeAspect="1"/>
          </p:cNvPicPr>
          <p:nvPr/>
        </p:nvPicPr>
        <p:blipFill>
          <a:blip r:embed="rId2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4" y="2858945"/>
            <a:ext cx="9195373" cy="42247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" y="89569"/>
            <a:ext cx="4451449" cy="626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12404" y="102790"/>
            <a:ext cx="4931596" cy="732989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C0504D"/>
                </a:solidFill>
                <a:cs typeface="Phosphate Inline"/>
              </a:rPr>
              <a:t>The competitions routes </a:t>
            </a:r>
            <a:r>
              <a:rPr lang="ru-RU" sz="3100" b="1" dirty="0">
                <a:solidFill>
                  <a:schemeClr val="bg1">
                    <a:lumMod val="50000"/>
                  </a:schemeClr>
                </a:solidFill>
                <a:cs typeface="Phosphate Inline"/>
              </a:rPr>
              <a:t/>
            </a:r>
            <a:br>
              <a:rPr lang="ru-RU" sz="3100" b="1" dirty="0">
                <a:solidFill>
                  <a:schemeClr val="bg1">
                    <a:lumMod val="50000"/>
                  </a:schemeClr>
                </a:solidFill>
                <a:cs typeface="Phosphate Inline"/>
              </a:rPr>
            </a:br>
            <a:r>
              <a:rPr lang="en-US" sz="3100" b="1" dirty="0" smtClean="0">
                <a:solidFill>
                  <a:schemeClr val="bg1">
                    <a:lumMod val="50000"/>
                  </a:schemeClr>
                </a:solidFill>
                <a:cs typeface="Phosphate Inline"/>
              </a:rPr>
              <a:t>Transport guide</a:t>
            </a:r>
            <a:endParaRPr lang="ru-RU" sz="3100" b="1" dirty="0">
              <a:solidFill>
                <a:srgbClr val="0080FF"/>
              </a:solidFill>
              <a:cs typeface="Phosphate Inline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3600" smtClean="0">
                <a:solidFill>
                  <a:srgbClr val="C0504D"/>
                </a:solidFill>
                <a:latin typeface="Phosphate Inline"/>
                <a:cs typeface="Phosphate Inline"/>
              </a:rPr>
              <a:pPr/>
              <a:t>9</a:t>
            </a:fld>
            <a:endParaRPr lang="en-US" sz="3600" dirty="0">
              <a:solidFill>
                <a:srgbClr val="C0504D"/>
              </a:solidFill>
              <a:latin typeface="Phosphate Inline"/>
              <a:cs typeface="Phosphate Inline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01" y="4971325"/>
            <a:ext cx="876727" cy="1072821"/>
          </a:xfrm>
          <a:prstGeom prst="rect">
            <a:avLst/>
          </a:prstGeom>
        </p:spPr>
      </p:pic>
      <p:pic>
        <p:nvPicPr>
          <p:cNvPr id="24" name="Изображение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492">
            <a:off x="-20915" y="4084444"/>
            <a:ext cx="774051" cy="314250"/>
          </a:xfrm>
          <a:prstGeom prst="rect">
            <a:avLst/>
          </a:prstGeom>
        </p:spPr>
      </p:pic>
      <p:pic>
        <p:nvPicPr>
          <p:cNvPr id="25" name="Изображение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0664">
            <a:off x="573263" y="897364"/>
            <a:ext cx="774051" cy="314250"/>
          </a:xfrm>
          <a:prstGeom prst="rect">
            <a:avLst/>
          </a:prstGeom>
        </p:spPr>
      </p:pic>
      <p:pic>
        <p:nvPicPr>
          <p:cNvPr id="26" name="Изображение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9561" flipH="1">
            <a:off x="2991042" y="5605794"/>
            <a:ext cx="774051" cy="31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6069" y="1223582"/>
            <a:ext cx="4613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ru-RU" sz="1600" dirty="0">
                <a:solidFill>
                  <a:schemeClr val="accent1"/>
                </a:solidFill>
              </a:rPr>
              <a:t>Interactive map </a:t>
            </a:r>
            <a:r>
              <a:rPr lang="en-US" altLang="ru-RU" sz="1600" dirty="0"/>
              <a:t>of the </a:t>
            </a:r>
            <a:r>
              <a:rPr lang="en-US" altLang="ru-RU" sz="1600" dirty="0" smtClean="0"/>
              <a:t>host-city with </a:t>
            </a:r>
            <a:r>
              <a:rPr lang="en-US" altLang="ru-RU" sz="1600" dirty="0"/>
              <a:t>leisure facilities, hotels, public transport stops, railway stations, airports, </a:t>
            </a:r>
            <a:r>
              <a:rPr lang="en-US" altLang="ru-RU" sz="1600" dirty="0" smtClean="0"/>
              <a:t>parking, </a:t>
            </a:r>
            <a:r>
              <a:rPr lang="en-US" altLang="ru-RU" sz="1600" dirty="0"/>
              <a:t>taxi </a:t>
            </a:r>
            <a:r>
              <a:rPr lang="en-US" altLang="ru-RU" sz="1600" dirty="0" smtClean="0"/>
              <a:t>stops.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ru-RU" sz="1600" dirty="0" smtClean="0">
                <a:solidFill>
                  <a:schemeClr val="accent1"/>
                </a:solidFill>
              </a:rPr>
              <a:t>Building </a:t>
            </a:r>
            <a:r>
              <a:rPr lang="en-US" altLang="ru-RU" sz="1600" dirty="0">
                <a:solidFill>
                  <a:schemeClr val="accent1"/>
                </a:solidFill>
              </a:rPr>
              <a:t>a route between objects</a:t>
            </a:r>
            <a:r>
              <a:rPr lang="en-US" altLang="ru-RU" sz="1600" dirty="0"/>
              <a:t> (the system will offer a free and if </a:t>
            </a:r>
            <a:r>
              <a:rPr lang="en-US" altLang="ru-RU" sz="1600" dirty="0" smtClean="0"/>
              <a:t>it’s necessary </a:t>
            </a:r>
            <a:r>
              <a:rPr lang="en-US" altLang="ru-RU" sz="1600" dirty="0"/>
              <a:t>a paid option</a:t>
            </a:r>
            <a:r>
              <a:rPr lang="en-US" altLang="ru-RU" sz="1600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ru-RU" sz="1600" dirty="0" smtClean="0">
                <a:solidFill>
                  <a:schemeClr val="accent1"/>
                </a:solidFill>
              </a:rPr>
              <a:t>Access </a:t>
            </a:r>
            <a:r>
              <a:rPr lang="en-US" altLang="ru-RU" sz="1600" dirty="0">
                <a:solidFill>
                  <a:schemeClr val="accent1"/>
                </a:solidFill>
              </a:rPr>
              <a:t>to the services of booking </a:t>
            </a:r>
            <a:r>
              <a:rPr lang="en-US" altLang="ru-RU" sz="1600" dirty="0"/>
              <a:t>hotels, taxis, air and railway tickets</a:t>
            </a:r>
            <a:r>
              <a:rPr lang="en-US" altLang="ru-RU" sz="16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ru-RU" sz="1600" dirty="0" smtClean="0">
                <a:solidFill>
                  <a:schemeClr val="accent1"/>
                </a:solidFill>
              </a:rPr>
              <a:t>Plans </a:t>
            </a:r>
            <a:r>
              <a:rPr lang="en-US" altLang="ru-RU" sz="1600" dirty="0">
                <a:solidFill>
                  <a:schemeClr val="accent1"/>
                </a:solidFill>
              </a:rPr>
              <a:t>and schemes </a:t>
            </a:r>
            <a:r>
              <a:rPr lang="en-US" altLang="ru-RU" sz="1600" dirty="0"/>
              <a:t>of sports facilities and transport infrastructure (parking-stadium, etc</a:t>
            </a:r>
            <a:r>
              <a:rPr lang="en-US" altLang="ru-RU" sz="1600" dirty="0" smtClean="0"/>
              <a:t>.)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ru-RU" sz="1600" dirty="0" smtClean="0">
                <a:solidFill>
                  <a:schemeClr val="accent1"/>
                </a:solidFill>
              </a:rPr>
              <a:t>Schemes </a:t>
            </a:r>
            <a:r>
              <a:rPr lang="en-US" altLang="ru-RU" sz="1600" dirty="0">
                <a:solidFill>
                  <a:schemeClr val="accent1"/>
                </a:solidFill>
              </a:rPr>
              <a:t>and routes of sports competitions </a:t>
            </a:r>
            <a:r>
              <a:rPr lang="en-US" altLang="ru-RU" sz="1600" dirty="0"/>
              <a:t>(free public transport, including shuttles - to transport fans on the day of the match)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95" y="494830"/>
            <a:ext cx="454294" cy="4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9 C 0.00955 -0.02176 0.01024 -0.02755 0.01129 -0.03218 C 0.01215 -0.03565 0.01302 -0.03889 0.01389 -0.04236 C 0.01424 -0.04398 0.01476 -0.0456 0.0151 -0.04746 C 0.01701 -0.05741 0.01615 -0.05185 0.01771 -0.06435 C 0.0151 -0.07408 0.01667 -0.06458 0.01892 -0.0794 C 0.01927 -0.08218 0.02118 -0.09676 0.02274 -0.09792 C 0.02396 -0.09908 0.02535 -0.1 0.02656 -0.10139 C 0.0283 -0.10347 0.02934 -0.10718 0.0316 -0.1081 L 0.04288 -0.1132 L 0.05816 -0.11991 L 0.06198 -0.12176 L 0.0658 -0.12338 C 0.07222 -0.13195 0.06389 -0.12176 0.07205 -0.12847 C 0.08038 -0.13519 0.06476 -0.12963 0.08229 -0.13357 C 0.09601 -0.13958 0.07552 -0.1294 0.08854 -0.14028 C 0.0908 -0.14213 0.09358 -0.14236 0.09618 -0.14352 L 0.10747 -0.14861 C 0.11076 -0.15 0.11285 -0.15116 0.11632 -0.15208 C 0.11927 -0.15278 0.1224 -0.15301 0.12517 -0.15371 C 0.12691 -0.15417 0.12865 -0.15486 0.13038 -0.15533 C 0.13281 -0.15602 0.13542 -0.15648 0.13785 -0.15718 C 0.1401 -0.15764 0.14219 -0.15833 0.14427 -0.1588 C 0.15469 -0.16111 0.15017 -0.15857 0.15573 -0.16204 " pathEditMode="relative" rAng="0" ptsTypes="AAAAAAAAAAAAAAAAAAAA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3 C -0.00052 0.00186 -0.00121 0.00417 -0.00121 0.00649 C -0.00121 0.0125 0.00018 0.01899 0.00122 0.025 C 0.00191 0.03311 0.00209 0.04213 0.00382 0.05024 C 0.00382 0.05024 0.00695 0.06297 0.00747 0.06551 L 0.00886 0.07061 C 0.01007 0.07593 0.01146 0.08241 0.01511 0.08588 L 0.01893 0.08912 L 0.02275 0.1044 C 0.0231 0.10602 0.02327 0.10787 0.02396 0.10949 C 0.0257 0.11274 0.02691 0.11667 0.029 0.11945 L 0.03542 0.12801 C 0.03629 0.12917 0.03698 0.13056 0.03785 0.13125 C 0.03924 0.13241 0.04046 0.13357 0.04167 0.13473 C 0.0507 0.14445 0.03629 0.13102 0.0481 0.14144 C 0.04879 0.14329 0.04966 0.14491 0.05053 0.14653 C 0.0533 0.15116 0.05504 0.15139 0.05695 0.15672 C 0.05799 0.15996 0.05851 0.16343 0.05938 0.1669 C 0.0599 0.16852 0.06042 0.17014 0.0606 0.17199 C 0.06112 0.17477 0.06129 0.17755 0.06198 0.18033 C 0.06268 0.1838 0.06355 0.18704 0.06441 0.19051 L 0.0658 0.19561 C 0.06615 0.19723 0.06667 0.19885 0.06702 0.2007 C 0.06737 0.20278 0.06771 0.2051 0.06823 0.20741 C 0.0691 0.21065 0.06893 0.21505 0.07084 0.21736 C 0.07553 0.22361 0.07257 0.21945 0.0783 0.23102 C 0.07917 0.23264 0.08039 0.23403 0.08091 0.23611 C 0.08178 0.23936 0.08282 0.24283 0.08351 0.24607 C 0.08542 0.25649 0.08421 0.2507 0.08716 0.26297 C 0.08768 0.26482 0.08768 0.26667 0.08855 0.26806 C 0.09132 0.27385 0.08994 0.27176 0.09237 0.275 " pathEditMode="relative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66667E-6 C -0.00051 -0.00232 -0.00086 -0.00464 -0.00138 -0.00695 C -0.00208 -0.01019 -0.00329 -0.01343 -0.00381 -0.0169 C -0.00503 -0.02315 -0.00468 -0.02408 -0.00763 -0.02871 C -0.00971 -0.03172 -0.01197 -0.0345 -0.01405 -0.03727 L -0.01648 -0.04051 C -0.01735 -0.04399 -0.01753 -0.04769 -0.01909 -0.0507 C -0.01996 -0.05255 -0.021 -0.05394 -0.02152 -0.05579 C -0.02273 -0.05903 -0.02326 -0.06251 -0.02412 -0.06598 L -0.02534 -0.07107 C -0.02586 -0.07616 -0.0269 -0.08589 -0.02794 -0.09121 C -0.02794 -0.09121 -0.03107 -0.10394 -0.03176 -0.10649 L -0.03298 -0.11158 C -0.0335 -0.1132 -0.03333 -0.11528 -0.03419 -0.11667 L -0.0368 -0.11991 C -0.03714 -0.12153 -0.03732 -0.12339 -0.03801 -0.12501 C -0.04253 -0.13496 -0.03871 -0.12038 -0.04305 -0.13334 C -0.04426 -0.13658 -0.04478 -0.14028 -0.04565 -0.14352 L -0.04687 -0.14862 L -0.05572 -0.18403 L -0.05954 -0.19931 L -0.06093 -0.2044 C -0.06128 -0.20602 -0.0611 -0.20811 -0.06214 -0.20926 L -0.06458 -0.21274 L -0.06978 -0.23311 C -0.07013 -0.23473 -0.0703 -0.23658 -0.071 -0.23797 C -0.07187 -0.23982 -0.07291 -0.24121 -0.07343 -0.24306 C -0.07412 -0.24468 -0.07482 -0.24815 -0.07482 -0.24815 C -0.07725 -0.25811 -0.07412 -0.24908 -0.07985 -0.25672 C -0.08089 -0.25811 -0.08142 -0.26019 -0.08246 -0.26158 C -0.08437 -0.26505 -0.08593 -0.26598 -0.08871 -0.26852 L -0.09131 -0.27848 C -0.09166 -0.28033 -0.09183 -0.28218 -0.09253 -0.28357 L -0.09756 -0.29376 C -0.09843 -0.29538 -0.09895 -0.29746 -0.10017 -0.29885 L -0.1052 -0.30556 C -0.10815 -0.31714 -0.10589 -0.3132 -0.11023 -0.31899 C -0.11162 -0.32431 -0.11128 -0.32454 -0.11405 -0.32917 C -0.11475 -0.33033 -0.11562 -0.33172 -0.11648 -0.33264 C -0.1177 -0.33357 -0.11909 -0.3338 -0.1203 -0.33426 C -0.12395 -0.34862 -0.11892 -0.33102 -0.12412 -0.3426 C -0.12482 -0.34422 -0.12464 -0.3463 -0.12534 -0.34769 C -0.12725 -0.35093 -0.13176 -0.35626 -0.13176 -0.35626 C -0.1335 -0.36297 -0.13298 -0.3595 -0.13298 -0.36621 " pathEditMode="relative" ptsTypes="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4723</TotalTime>
  <Words>360</Words>
  <Application>Microsoft Macintosh PowerPoint</Application>
  <PresentationFormat>Экран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Mangal</vt:lpstr>
      <vt:lpstr>Phosphate Inline</vt:lpstr>
      <vt:lpstr>Arial</vt:lpstr>
      <vt:lpstr>Calibri</vt:lpstr>
      <vt:lpstr>Тема Office</vt:lpstr>
      <vt:lpstr>2018 FIFA World Russia spectators transport service </vt:lpstr>
      <vt:lpstr>Government guarantee</vt:lpstr>
      <vt:lpstr> 2017 FIFA Confederations Cup Russia  transport service  </vt:lpstr>
      <vt:lpstr>City transport The 2017 FIFA Confederations Cup</vt:lpstr>
      <vt:lpstr>Free ride Simple steps</vt:lpstr>
      <vt:lpstr>Free ride 2018 FIFA World Cup Russia</vt:lpstr>
      <vt:lpstr>Презентация PowerPoint</vt:lpstr>
      <vt:lpstr>The competitions routes </vt:lpstr>
      <vt:lpstr>The competitions routes  Transport guide</vt:lpstr>
      <vt:lpstr>The competitions routes </vt:lpstr>
      <vt:lpstr>Thank you !</vt:lpstr>
    </vt:vector>
  </TitlesOfParts>
  <Manager/>
  <Company>MGIMO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КК-2017</dc:title>
  <dc:subject/>
  <dc:creator>kitty Prokuronova</dc:creator>
  <cp:keywords/>
  <dc:description/>
  <cp:lastModifiedBy>Дюкенджиева Галина Николаевна</cp:lastModifiedBy>
  <cp:revision>223</cp:revision>
  <dcterms:created xsi:type="dcterms:W3CDTF">2017-08-14T09:31:30Z</dcterms:created>
  <dcterms:modified xsi:type="dcterms:W3CDTF">2017-10-19T13:10:28Z</dcterms:modified>
  <cp:category/>
</cp:coreProperties>
</file>